
<file path=[Content_Types].xml><?xml version="1.0" encoding="utf-8"?>
<Types xmlns="http://schemas.openxmlformats.org/package/2006/content-types">
  <Override PartName="/ppt/slides/slide45.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Default Extension="jpeg" ContentType="image/jpeg"/>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Override PartName="/ppt/slides/slide46.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50.xml" ContentType="application/vnd.openxmlformats-officedocument.presentationml.slide+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47.xml" ContentType="application/vnd.openxmlformats-officedocument.presentationml.slide+xml"/>
  <Override PartName="/ppt/slides/slide4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s/slide49.xml" ContentType="application/vnd.openxmlformats-officedocument.presentationml.slide+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handoutMasterIdLst>
    <p:handoutMasterId r:id="rId52"/>
  </p:handoutMasterIdLst>
  <p:sldIdLst>
    <p:sldId id="256" r:id="rId2"/>
    <p:sldId id="292" r:id="rId3"/>
    <p:sldId id="293" r:id="rId4"/>
    <p:sldId id="294" r:id="rId5"/>
    <p:sldId id="315" r:id="rId6"/>
    <p:sldId id="316" r:id="rId7"/>
    <p:sldId id="257" r:id="rId8"/>
    <p:sldId id="295" r:id="rId9"/>
    <p:sldId id="296" r:id="rId10"/>
    <p:sldId id="297" r:id="rId11"/>
    <p:sldId id="311" r:id="rId12"/>
    <p:sldId id="321" r:id="rId13"/>
    <p:sldId id="259" r:id="rId14"/>
    <p:sldId id="310" r:id="rId15"/>
    <p:sldId id="312" r:id="rId16"/>
    <p:sldId id="298" r:id="rId17"/>
    <p:sldId id="299" r:id="rId18"/>
    <p:sldId id="260" r:id="rId19"/>
    <p:sldId id="261" r:id="rId20"/>
    <p:sldId id="262" r:id="rId21"/>
    <p:sldId id="314" r:id="rId22"/>
    <p:sldId id="263" r:id="rId23"/>
    <p:sldId id="264" r:id="rId24"/>
    <p:sldId id="317" r:id="rId25"/>
    <p:sldId id="319" r:id="rId26"/>
    <p:sldId id="320" r:id="rId27"/>
    <p:sldId id="318" r:id="rId28"/>
    <p:sldId id="266" r:id="rId29"/>
    <p:sldId id="271" r:id="rId30"/>
    <p:sldId id="272" r:id="rId31"/>
    <p:sldId id="273" r:id="rId32"/>
    <p:sldId id="278" r:id="rId33"/>
    <p:sldId id="280" r:id="rId34"/>
    <p:sldId id="279" r:id="rId35"/>
    <p:sldId id="281" r:id="rId36"/>
    <p:sldId id="309" r:id="rId37"/>
    <p:sldId id="301" r:id="rId38"/>
    <p:sldId id="302" r:id="rId39"/>
    <p:sldId id="308" r:id="rId40"/>
    <p:sldId id="304" r:id="rId41"/>
    <p:sldId id="305" r:id="rId42"/>
    <p:sldId id="306" r:id="rId43"/>
    <p:sldId id="307" r:id="rId44"/>
    <p:sldId id="303" r:id="rId45"/>
    <p:sldId id="282" r:id="rId46"/>
    <p:sldId id="283" r:id="rId47"/>
    <p:sldId id="284" r:id="rId48"/>
    <p:sldId id="313" r:id="rId49"/>
    <p:sldId id="287" r:id="rId50"/>
    <p:sldId id="288" r:id="rId5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84" charset="0"/>
        <a:ea typeface="+mn-ea"/>
        <a:cs typeface="+mn-cs"/>
      </a:defRPr>
    </a:lvl1pPr>
    <a:lvl2pPr marL="457200" algn="l" rtl="0" eaLnBrk="0" fontAlgn="base" hangingPunct="0">
      <a:spcBef>
        <a:spcPct val="0"/>
      </a:spcBef>
      <a:spcAft>
        <a:spcPct val="0"/>
      </a:spcAft>
      <a:defRPr kern="1200">
        <a:solidFill>
          <a:schemeClr val="tx1"/>
        </a:solidFill>
        <a:latin typeface="Arial" pitchFamily="-84" charset="0"/>
        <a:ea typeface="+mn-ea"/>
        <a:cs typeface="+mn-cs"/>
      </a:defRPr>
    </a:lvl2pPr>
    <a:lvl3pPr marL="914400" algn="l" rtl="0" eaLnBrk="0" fontAlgn="base" hangingPunct="0">
      <a:spcBef>
        <a:spcPct val="0"/>
      </a:spcBef>
      <a:spcAft>
        <a:spcPct val="0"/>
      </a:spcAft>
      <a:defRPr kern="1200">
        <a:solidFill>
          <a:schemeClr val="tx1"/>
        </a:solidFill>
        <a:latin typeface="Arial" pitchFamily="-84" charset="0"/>
        <a:ea typeface="+mn-ea"/>
        <a:cs typeface="+mn-cs"/>
      </a:defRPr>
    </a:lvl3pPr>
    <a:lvl4pPr marL="1371600" algn="l" rtl="0" eaLnBrk="0" fontAlgn="base" hangingPunct="0">
      <a:spcBef>
        <a:spcPct val="0"/>
      </a:spcBef>
      <a:spcAft>
        <a:spcPct val="0"/>
      </a:spcAft>
      <a:defRPr kern="1200">
        <a:solidFill>
          <a:schemeClr val="tx1"/>
        </a:solidFill>
        <a:latin typeface="Arial" pitchFamily="-84" charset="0"/>
        <a:ea typeface="+mn-ea"/>
        <a:cs typeface="+mn-cs"/>
      </a:defRPr>
    </a:lvl4pPr>
    <a:lvl5pPr marL="1828800" algn="l" rtl="0" eaLnBrk="0" fontAlgn="base" hangingPunct="0">
      <a:spcBef>
        <a:spcPct val="0"/>
      </a:spcBef>
      <a:spcAft>
        <a:spcPct val="0"/>
      </a:spcAft>
      <a:defRPr kern="1200">
        <a:solidFill>
          <a:schemeClr val="tx1"/>
        </a:solidFill>
        <a:latin typeface="Arial" pitchFamily="-84" charset="0"/>
        <a:ea typeface="+mn-ea"/>
        <a:cs typeface="+mn-cs"/>
      </a:defRPr>
    </a:lvl5pPr>
    <a:lvl6pPr marL="2286000" algn="l" defTabSz="457200" rtl="0" eaLnBrk="1" latinLnBrk="0" hangingPunct="1">
      <a:defRPr kern="1200">
        <a:solidFill>
          <a:schemeClr val="tx1"/>
        </a:solidFill>
        <a:latin typeface="Arial" pitchFamily="-84" charset="0"/>
        <a:ea typeface="+mn-ea"/>
        <a:cs typeface="+mn-cs"/>
      </a:defRPr>
    </a:lvl6pPr>
    <a:lvl7pPr marL="2743200" algn="l" defTabSz="457200" rtl="0" eaLnBrk="1" latinLnBrk="0" hangingPunct="1">
      <a:defRPr kern="1200">
        <a:solidFill>
          <a:schemeClr val="tx1"/>
        </a:solidFill>
        <a:latin typeface="Arial" pitchFamily="-84" charset="0"/>
        <a:ea typeface="+mn-ea"/>
        <a:cs typeface="+mn-cs"/>
      </a:defRPr>
    </a:lvl7pPr>
    <a:lvl8pPr marL="3200400" algn="l" defTabSz="457200" rtl="0" eaLnBrk="1" latinLnBrk="0" hangingPunct="1">
      <a:defRPr kern="1200">
        <a:solidFill>
          <a:schemeClr val="tx1"/>
        </a:solidFill>
        <a:latin typeface="Arial" pitchFamily="-84" charset="0"/>
        <a:ea typeface="+mn-ea"/>
        <a:cs typeface="+mn-cs"/>
      </a:defRPr>
    </a:lvl8pPr>
    <a:lvl9pPr marL="3657600" algn="l" defTabSz="457200" rtl="0" eaLnBrk="1" latinLnBrk="0" hangingPunct="1">
      <a:defRPr kern="1200">
        <a:solidFill>
          <a:schemeClr val="tx1"/>
        </a:solidFill>
        <a:latin typeface="Arial" pitchFamily="-8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p:cViewPr>
        <p:scale>
          <a:sx n="100" d="100"/>
          <a:sy n="100" d="100"/>
        </p:scale>
        <p:origin x="-480" y="-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6246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624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624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B22060F5-9353-F543-B936-3EDD5684F964}"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5988423" y="6221506"/>
            <a:ext cx="2743200" cy="365125"/>
          </a:xfrm>
        </p:spPr>
        <p:txBody>
          <a:bodyPr/>
          <a:lstStyle/>
          <a:p>
            <a:fld id="{54AB02A5-4FE5-49D9-9E24-09F23B90C450}" type="datetimeFigureOut">
              <a:rPr lang="en-US" smtClean="0"/>
              <a:pPr/>
              <a:t>9/12/12</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2D3AE-3969-F44A-A1F7-FC29FCF245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AB02A5-4FE5-49D9-9E24-09F23B90C450}" type="datetimeFigureOut">
              <a:rPr lang="en-US" smtClean="0"/>
              <a:pPr/>
              <a:t>9/12/12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smtClean="0"/>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55284-F4CD-EF4B-B03B-865486745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BEEB74-297C-B04D-AC71-BEA5902FD1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F70B28-1693-654E-A80C-2F3A12F731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32512A-F088-0141-84C4-D9DFA3025A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smtClean="0"/>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6574F3-58A6-0643-8CF6-A657147CD0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E5775-B6FB-4947-8A2E-51F7471A20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925FD-8F70-8F44-ADED-7036A7087F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0354B-04E0-EB4D-B606-6ABE1F7480D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D26595-DF15-BC42-A342-EC6B724C5C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AE1925FD-8F70-8F44-ADED-7036A7087FC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roupsinc.org/group/ethicalguide.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zurinstitute.com/ethicsofrecordkeeping.html%23ACA2" TargetMode="External"/><Relationship Id="rId3" Type="http://schemas.openxmlformats.org/officeDocument/2006/relationships/hyperlink" Target="http://www.zurinstitute.com/ethicsofrecordkeeping.html%23APA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1219200" y="1796303"/>
            <a:ext cx="7467600" cy="1847850"/>
          </a:xfrm>
        </p:spPr>
        <p:txBody>
          <a:bodyPr/>
          <a:lstStyle/>
          <a:p>
            <a:r>
              <a:rPr lang="en-US" sz="3200" dirty="0"/>
              <a:t>Ethical Issues</a:t>
            </a:r>
            <a:r>
              <a:rPr lang="en-US" sz="3200" dirty="0" smtClean="0"/>
              <a:t> in Mental Health Counseling</a:t>
            </a:r>
            <a:endParaRPr lang="en-US" sz="3200" dirty="0"/>
          </a:p>
        </p:txBody>
      </p:sp>
      <p:sp>
        <p:nvSpPr>
          <p:cNvPr id="2051" name="Rectangle 3"/>
          <p:cNvSpPr>
            <a:spLocks noGrp="1" noChangeArrowheads="1"/>
          </p:cNvSpPr>
          <p:nvPr>
            <p:ph type="subTitle" idx="1"/>
          </p:nvPr>
        </p:nvSpPr>
        <p:spPr/>
        <p:txBody>
          <a:bodyPr>
            <a:normAutofit/>
          </a:bodyPr>
          <a:lstStyle/>
          <a:p>
            <a:r>
              <a:rPr lang="en-US" sz="2400" b="1" dirty="0" smtClean="0">
                <a:solidFill>
                  <a:srgbClr val="FF0000"/>
                </a:solidFill>
              </a:rPr>
              <a:t>Silvia Casabianca</a:t>
            </a:r>
          </a:p>
          <a:p>
            <a:r>
              <a:rPr lang="en-US" sz="2400" b="1" dirty="0" err="1" smtClean="0">
                <a:solidFill>
                  <a:srgbClr val="FF0000"/>
                </a:solidFill>
              </a:rPr>
              <a:t>Ceusonlineflorida.com</a:t>
            </a:r>
            <a:endParaRPr lang="en-US" sz="2400" b="1" dirty="0" smtClean="0">
              <a:solidFill>
                <a:srgbClr val="FF0000"/>
              </a:solidFill>
            </a:endParaRPr>
          </a:p>
          <a:p>
            <a:r>
              <a:rPr lang="en-US" sz="2400" b="1" dirty="0" smtClean="0">
                <a:solidFill>
                  <a:srgbClr val="FF0000"/>
                </a:solidFill>
              </a:rPr>
              <a:t> a division of EYES WIDE OPEN LLC</a:t>
            </a:r>
          </a:p>
          <a:p>
            <a:endParaRPr lang="en-US" dirty="0"/>
          </a:p>
        </p:txBody>
      </p:sp>
    </p:spTree>
  </p:cSld>
  <p:clrMapOvr>
    <a:masterClrMapping/>
  </p:clrMapOvr>
  <p:transition>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class – 3 </a:t>
            </a:r>
            <a:r>
              <a:rPr lang="en-US" dirty="0" err="1" smtClean="0"/>
              <a:t>CEUs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 Instruction method</a:t>
            </a:r>
          </a:p>
          <a:p>
            <a:pPr>
              <a:buNone/>
            </a:pPr>
            <a:r>
              <a:rPr lang="en-US" dirty="0" smtClean="0"/>
              <a:t>Students study at home, at their own pace, using the provided resources and the computer. </a:t>
            </a:r>
          </a:p>
          <a:p>
            <a:r>
              <a:rPr lang="en-US" b="1" dirty="0" smtClean="0"/>
              <a:t>Evaluation</a:t>
            </a:r>
          </a:p>
          <a:p>
            <a:pPr marL="0" indent="0">
              <a:buNone/>
            </a:pPr>
            <a:r>
              <a:rPr lang="en-US" dirty="0" smtClean="0"/>
              <a:t>The student will take a test online at </a:t>
            </a:r>
            <a:r>
              <a:rPr lang="en-US" dirty="0" err="1" smtClean="0"/>
              <a:t>www.ceusonlineflorida.com</a:t>
            </a:r>
            <a:r>
              <a:rPr lang="en-US" dirty="0" smtClean="0"/>
              <a:t>. </a:t>
            </a:r>
          </a:p>
          <a:p>
            <a:pPr>
              <a:buNone/>
            </a:pPr>
            <a:r>
              <a:rPr lang="en-US" dirty="0" smtClean="0"/>
              <a:t>A score above 80% is needed to pass the course.</a:t>
            </a:r>
          </a:p>
          <a:p>
            <a:pPr>
              <a:buNone/>
            </a:pPr>
            <a:r>
              <a:rPr lang="en-US" dirty="0" smtClean="0"/>
              <a:t>It should take no more than three hours to complete the course. </a:t>
            </a:r>
          </a:p>
          <a:p>
            <a:endParaRPr lang="en-US" dirty="0"/>
          </a:p>
        </p:txBody>
      </p:sp>
    </p:spTree>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508377" cy="1143000"/>
          </a:xfrm>
        </p:spPr>
        <p:txBody>
          <a:bodyPr/>
          <a:lstStyle/>
          <a:p>
            <a:r>
              <a:rPr lang="en-US" dirty="0" smtClean="0"/>
              <a:t>Objectives </a:t>
            </a:r>
            <a:endParaRPr lang="en-US" dirty="0"/>
          </a:p>
        </p:txBody>
      </p:sp>
      <p:sp>
        <p:nvSpPr>
          <p:cNvPr id="3" name="Content Placeholder 2"/>
          <p:cNvSpPr>
            <a:spLocks noGrp="1"/>
          </p:cNvSpPr>
          <p:nvPr>
            <p:ph idx="1"/>
          </p:nvPr>
        </p:nvSpPr>
        <p:spPr>
          <a:xfrm>
            <a:off x="533400" y="1600200"/>
            <a:ext cx="8042276" cy="4343400"/>
          </a:xfrm>
        </p:spPr>
        <p:txBody>
          <a:bodyPr>
            <a:normAutofit fontScale="70000" lnSpcReduction="20000"/>
          </a:bodyPr>
          <a:lstStyle/>
          <a:p>
            <a:pPr>
              <a:buNone/>
            </a:pPr>
            <a:r>
              <a:rPr lang="en-US" sz="3200" dirty="0" smtClean="0"/>
              <a:t>At the end of the course, the student will:  </a:t>
            </a:r>
          </a:p>
          <a:p>
            <a:pPr lvl="0"/>
            <a:r>
              <a:rPr lang="en-US" sz="3200" dirty="0" smtClean="0"/>
              <a:t>Have a clear definition of what ethics is and understand how a mental health professional applies ethics to practice. </a:t>
            </a:r>
          </a:p>
          <a:p>
            <a:pPr lvl="0"/>
            <a:r>
              <a:rPr lang="en-US" sz="3200" dirty="0" smtClean="0"/>
              <a:t>Define individual and professional values </a:t>
            </a:r>
          </a:p>
          <a:p>
            <a:pPr lvl="0"/>
            <a:r>
              <a:rPr lang="en-US" sz="3200" dirty="0" smtClean="0"/>
              <a:t>Identify how values influence and are used in professional practice </a:t>
            </a:r>
          </a:p>
          <a:p>
            <a:pPr lvl="0"/>
            <a:r>
              <a:rPr lang="en-US" sz="3200" dirty="0" smtClean="0"/>
              <a:t>Obtain informed consent from clients </a:t>
            </a:r>
          </a:p>
          <a:p>
            <a:pPr lvl="0"/>
            <a:r>
              <a:rPr lang="en-US" sz="3200" dirty="0" smtClean="0"/>
              <a:t>Identify client and therapist’s rights </a:t>
            </a:r>
          </a:p>
        </p:txBody>
      </p:sp>
    </p:spTree>
  </p:cSld>
  <p:clrMapOvr>
    <a:masterClrMapping/>
  </p:clrMapOvr>
  <p:transition>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187824"/>
          </a:xfrm>
        </p:spPr>
        <p:txBody>
          <a:bodyPr>
            <a:normAutofit fontScale="90000"/>
          </a:bodyPr>
          <a:lstStyle/>
          <a:p>
            <a:r>
              <a:rPr lang="en-US" sz="4000" b="1" dirty="0" smtClean="0"/>
              <a:t>Values, beliefs &amp; principles: </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382000" cy="4876800"/>
          </a:xfrm>
        </p:spPr>
        <p:txBody>
          <a:bodyPr>
            <a:normAutofit fontScale="85000" lnSpcReduction="20000"/>
          </a:bodyPr>
          <a:lstStyle/>
          <a:p>
            <a:r>
              <a:rPr lang="en-US" dirty="0" smtClean="0"/>
              <a:t>Are there universal principles or values? A value that seems to permeate all cultures is to </a:t>
            </a:r>
            <a:r>
              <a:rPr lang="en-US" b="1" dirty="0" smtClean="0"/>
              <a:t>do no harm </a:t>
            </a:r>
            <a:r>
              <a:rPr lang="en-US" dirty="0" smtClean="0"/>
              <a:t>to others or self. Values result from society’s interrelations and characteristics. They may </a:t>
            </a:r>
            <a:r>
              <a:rPr lang="en-US" b="1" dirty="0" smtClean="0"/>
              <a:t>become ethical or moral principles </a:t>
            </a:r>
            <a:r>
              <a:rPr lang="en-US" dirty="0" smtClean="0"/>
              <a:t>to regulate behavior. In many cases, these principles summarize the experience of a given community and are professed in order to protect and maintain harmonious relationships. </a:t>
            </a:r>
          </a:p>
          <a:p>
            <a:r>
              <a:rPr lang="en-US" dirty="0" smtClean="0"/>
              <a:t>Principles or values </a:t>
            </a:r>
            <a:r>
              <a:rPr lang="en-US" b="1" dirty="0" smtClean="0"/>
              <a:t>help us define who we are</a:t>
            </a:r>
            <a:r>
              <a:rPr lang="en-US" dirty="0" smtClean="0"/>
              <a:t>, what we think, how we behave, how to relate to others. Values are not interchangeable. We choose them freely and consciously among several alternatives and after considering the consequences of an action based on those values. We recognize our values when we find ourselves </a:t>
            </a:r>
            <a:r>
              <a:rPr lang="en-US" b="1" dirty="0" smtClean="0"/>
              <a:t>defending and affirming the beliefs </a:t>
            </a:r>
            <a:r>
              <a:rPr lang="en-US" dirty="0" smtClean="0"/>
              <a:t>that sustain those values, and we must act consistently along with our values.</a:t>
            </a:r>
          </a:p>
          <a:p>
            <a:r>
              <a:rPr lang="en-US" b="1" dirty="0" smtClean="0"/>
              <a:t>Values or principles are our guide to decisions. </a:t>
            </a:r>
            <a:r>
              <a:rPr lang="en-US" dirty="0" smtClean="0"/>
              <a:t>Difficult choices are made based on considerations of desired outcomes and values help us set the standards by which we want to practice a profession. </a:t>
            </a:r>
          </a:p>
          <a:p>
            <a:endParaRPr lang="en-US" dirty="0"/>
          </a:p>
        </p:txBody>
      </p:sp>
    </p:spTree>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Individual vs. Collective Values</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Individual values are the product of our interaction with the community and nature. They serve as guideline for our conduct</a:t>
            </a:r>
          </a:p>
          <a:p>
            <a:r>
              <a:rPr lang="en-US" dirty="0" smtClean="0"/>
              <a:t>Collective values are adopted by society based on common interest. They are transmitted through institutions, religions and education and influence individual values </a:t>
            </a:r>
          </a:p>
          <a:p>
            <a:r>
              <a:rPr dirty="0" smtClean="0"/>
              <a:t>The purpose of ethics </a:t>
            </a:r>
            <a:r>
              <a:rPr lang="en-US" dirty="0" smtClean="0"/>
              <a:t>is </a:t>
            </a:r>
            <a:r>
              <a:rPr dirty="0" smtClean="0"/>
              <a:t>not to define values</a:t>
            </a:r>
            <a:endParaRPr lang="en-US" dirty="0" smtClean="0"/>
          </a:p>
          <a:p>
            <a:r>
              <a:rPr lang="en-US" dirty="0" smtClean="0"/>
              <a:t>V</a:t>
            </a:r>
            <a:r>
              <a:rPr dirty="0" smtClean="0"/>
              <a:t>alue conflicts are inevitable in mental health practice</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7"/>
            <a:ext cx="7446963" cy="1339009"/>
          </a:xfrm>
        </p:spPr>
        <p:txBody>
          <a:bodyPr/>
          <a:lstStyle/>
          <a:p>
            <a:r>
              <a:rPr lang="en-US" dirty="0" smtClean="0"/>
              <a:t>Value conflicts and practice</a:t>
            </a:r>
            <a:endParaRPr lang="en-US" dirty="0"/>
          </a:p>
        </p:txBody>
      </p:sp>
      <p:sp>
        <p:nvSpPr>
          <p:cNvPr id="3" name="Content Placeholder 2"/>
          <p:cNvSpPr>
            <a:spLocks noGrp="1"/>
          </p:cNvSpPr>
          <p:nvPr>
            <p:ph idx="1"/>
          </p:nvPr>
        </p:nvSpPr>
        <p:spPr>
          <a:xfrm>
            <a:off x="838200" y="1447800"/>
            <a:ext cx="8001000" cy="4876800"/>
          </a:xfrm>
        </p:spPr>
        <p:txBody>
          <a:bodyPr>
            <a:normAutofit fontScale="77500" lnSpcReduction="20000"/>
          </a:bodyPr>
          <a:lstStyle/>
          <a:p>
            <a:pPr>
              <a:buNone/>
            </a:pPr>
            <a:r>
              <a:rPr lang="en-US" dirty="0" smtClean="0"/>
              <a:t>What issues might create value conflicts for you? Consider these scenarios:</a:t>
            </a:r>
          </a:p>
          <a:p>
            <a:r>
              <a:rPr lang="en-US" dirty="0" smtClean="0"/>
              <a:t>You’re a</a:t>
            </a:r>
            <a:r>
              <a:rPr dirty="0" smtClean="0"/>
              <a:t> liberal counselor </a:t>
            </a:r>
            <a:r>
              <a:rPr lang="en-US" dirty="0" smtClean="0"/>
              <a:t>who might need to work with </a:t>
            </a:r>
            <a:r>
              <a:rPr dirty="0" smtClean="0"/>
              <a:t>a client with strong conservative views;</a:t>
            </a:r>
            <a:endParaRPr lang="en-US" dirty="0" smtClean="0"/>
          </a:p>
          <a:p>
            <a:r>
              <a:rPr lang="en-US" dirty="0" smtClean="0"/>
              <a:t>You’re a homosexual </a:t>
            </a:r>
            <a:r>
              <a:rPr dirty="0" smtClean="0"/>
              <a:t>counselor </a:t>
            </a:r>
            <a:r>
              <a:rPr lang="en-US" dirty="0" smtClean="0"/>
              <a:t>who might need to see a client whose beliefs make him intolerant with homosexuality</a:t>
            </a:r>
            <a:r>
              <a:rPr dirty="0" smtClean="0"/>
              <a:t>;</a:t>
            </a:r>
            <a:endParaRPr lang="en-US" dirty="0" smtClean="0"/>
          </a:p>
          <a:p>
            <a:r>
              <a:rPr lang="en-US" dirty="0" smtClean="0"/>
              <a:t>You’re a</a:t>
            </a:r>
            <a:r>
              <a:rPr dirty="0" smtClean="0"/>
              <a:t> </a:t>
            </a:r>
            <a:r>
              <a:rPr lang="en-US" dirty="0" smtClean="0"/>
              <a:t>Catholic </a:t>
            </a:r>
            <a:r>
              <a:rPr dirty="0" smtClean="0"/>
              <a:t>counselor</a:t>
            </a:r>
            <a:r>
              <a:rPr lang="en-US" dirty="0" smtClean="0"/>
              <a:t> who</a:t>
            </a:r>
            <a:r>
              <a:rPr dirty="0" smtClean="0"/>
              <a:t> </a:t>
            </a:r>
            <a:r>
              <a:rPr lang="en-US" dirty="0" smtClean="0"/>
              <a:t>might need to see </a:t>
            </a:r>
            <a:r>
              <a:rPr dirty="0" smtClean="0"/>
              <a:t>a woman </a:t>
            </a:r>
            <a:r>
              <a:rPr lang="en-US" dirty="0" smtClean="0"/>
              <a:t>who wants to have an </a:t>
            </a:r>
            <a:r>
              <a:rPr dirty="0" smtClean="0"/>
              <a:t>abortion; </a:t>
            </a:r>
            <a:endParaRPr lang="en-US" dirty="0" smtClean="0"/>
          </a:p>
          <a:p>
            <a:r>
              <a:rPr lang="en-US" dirty="0" smtClean="0"/>
              <a:t>Would you make a referral in the above cases?</a:t>
            </a:r>
            <a:br>
              <a:rPr lang="en-US" dirty="0" smtClean="0"/>
            </a:br>
            <a:r>
              <a:rPr lang="en-US" dirty="0" smtClean="0"/>
              <a:t>Most </a:t>
            </a:r>
            <a:r>
              <a:rPr dirty="0" smtClean="0"/>
              <a:t>mental health organization’s ethics codes tend to </a:t>
            </a:r>
            <a:r>
              <a:rPr lang="en-US" dirty="0" smtClean="0"/>
              <a:t>emphasize the importance of </a:t>
            </a:r>
            <a:r>
              <a:rPr dirty="0" smtClean="0"/>
              <a:t>respect</a:t>
            </a:r>
            <a:r>
              <a:rPr lang="en-US" dirty="0" err="1" smtClean="0"/>
              <a:t>ing</a:t>
            </a:r>
            <a:r>
              <a:rPr dirty="0" smtClean="0"/>
              <a:t> differences – </a:t>
            </a:r>
            <a:r>
              <a:rPr lang="en-US" dirty="0" smtClean="0"/>
              <a:t>including </a:t>
            </a:r>
            <a:r>
              <a:rPr dirty="0" smtClean="0"/>
              <a:t>differences due to age, gender, sexual orientation, religion, socioeconomic status, and so on. </a:t>
            </a:r>
            <a:endParaRPr lang="en-US" dirty="0" smtClean="0"/>
          </a:p>
          <a:p>
            <a:r>
              <a:rPr lang="en-US" dirty="0" smtClean="0"/>
              <a:t>Being </a:t>
            </a:r>
            <a:r>
              <a:rPr dirty="0" smtClean="0"/>
              <a:t>aware of how these factors impact the client and their presenting concern</a:t>
            </a:r>
            <a:r>
              <a:rPr lang="en-US" dirty="0" smtClean="0"/>
              <a:t> is fundamental</a:t>
            </a:r>
            <a:r>
              <a:rPr dirty="0" smtClean="0"/>
              <a:t>. </a:t>
            </a:r>
            <a:r>
              <a:rPr lang="en-US" dirty="0" smtClean="0"/>
              <a:t>But also being aware of how these factors have an influence on your work.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pPr algn="ctr"/>
            <a:r>
              <a:rPr lang="en-US"/>
              <a:t>What are ethics?	</a:t>
            </a:r>
          </a:p>
        </p:txBody>
      </p:sp>
      <p:sp>
        <p:nvSpPr>
          <p:cNvPr id="13315" name="Rectangle 3"/>
          <p:cNvSpPr>
            <a:spLocks noGrp="1" noChangeArrowheads="1"/>
          </p:cNvSpPr>
          <p:nvPr>
            <p:ph idx="1"/>
          </p:nvPr>
        </p:nvSpPr>
        <p:spPr>
          <a:xfrm>
            <a:off x="762000" y="1600200"/>
            <a:ext cx="7889876" cy="4343400"/>
          </a:xfrm>
        </p:spPr>
        <p:txBody>
          <a:bodyPr>
            <a:normAutofit lnSpcReduction="10000"/>
          </a:bodyPr>
          <a:lstStyle/>
          <a:p>
            <a:pPr marL="53975" lvl="1" indent="0">
              <a:buNone/>
            </a:pPr>
            <a:r>
              <a:rPr lang="en-US" dirty="0" smtClean="0"/>
              <a:t>Ethics is a word that encompasses many aspects that include </a:t>
            </a:r>
            <a:r>
              <a:rPr lang="en-US" b="1" dirty="0" smtClean="0"/>
              <a:t>intuition, feelings, religious mandates, law, and societal constraints</a:t>
            </a:r>
            <a:r>
              <a:rPr lang="en-US" dirty="0" smtClean="0"/>
              <a:t>. But we know that we might be wrong if we let ourselves be guided by strong feelings like hate; there are historical examples where law and ethics didn’t coincide and an entire society can deviate and behave unethically (Roman empire, Nazis). </a:t>
            </a:r>
          </a:p>
          <a:p>
            <a:pPr marL="53975" lvl="1" indent="0">
              <a:buNone/>
            </a:pPr>
            <a:r>
              <a:rPr lang="en-US" dirty="0" smtClean="0"/>
              <a:t>Ethics evolve as the society becomes increasingly complex. We will define ethics as </a:t>
            </a:r>
            <a:r>
              <a:rPr lang="en-US" b="1" dirty="0" smtClean="0"/>
              <a:t>“The rules or standards governing the conduct of a person or the members of a profession. These rules are defined taking into account the rights of the people served, the obligations of people who serve, and overall, the wellness of all implied and of the society at large.”</a:t>
            </a:r>
            <a:endParaRPr lang="en-US" dirty="0" smtClean="0"/>
          </a:p>
          <a:p>
            <a:pPr lvl="1">
              <a:buFontTx/>
              <a:buNone/>
            </a:pPr>
            <a:endParaRPr lang="en-US" dirty="0"/>
          </a:p>
        </p:txBody>
      </p:sp>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272339" cy="1173163"/>
          </a:xfrm>
        </p:spPr>
        <p:txBody>
          <a:bodyPr/>
          <a:lstStyle/>
          <a:p>
            <a:r>
              <a:rPr lang="en-US" dirty="0" smtClean="0"/>
              <a:t>Ethics (cont.)</a:t>
            </a:r>
            <a:endParaRPr lang="en-US" dirty="0"/>
          </a:p>
        </p:txBody>
      </p:sp>
      <p:sp>
        <p:nvSpPr>
          <p:cNvPr id="3" name="Content Placeholder 2"/>
          <p:cNvSpPr>
            <a:spLocks noGrp="1"/>
          </p:cNvSpPr>
          <p:nvPr>
            <p:ph idx="1"/>
          </p:nvPr>
        </p:nvSpPr>
        <p:spPr>
          <a:xfrm>
            <a:off x="549274" y="1447800"/>
            <a:ext cx="8289925" cy="5105400"/>
          </a:xfrm>
        </p:spPr>
        <p:txBody>
          <a:bodyPr>
            <a:normAutofit fontScale="92500" lnSpcReduction="20000"/>
          </a:bodyPr>
          <a:lstStyle/>
          <a:p>
            <a:pPr>
              <a:buNone/>
            </a:pPr>
            <a:r>
              <a:rPr lang="en-US" dirty="0" smtClean="0"/>
              <a:t>In order to determine the rightfulness of our conduct and decision we may ask questions as: </a:t>
            </a:r>
          </a:p>
          <a:p>
            <a:pPr>
              <a:spcBef>
                <a:spcPts val="200"/>
              </a:spcBef>
              <a:buNone/>
            </a:pPr>
            <a:r>
              <a:rPr lang="en-US" dirty="0" smtClean="0"/>
              <a:t>1. Is it legal?  </a:t>
            </a:r>
          </a:p>
          <a:p>
            <a:pPr>
              <a:spcBef>
                <a:spcPts val="200"/>
              </a:spcBef>
              <a:buNone/>
            </a:pPr>
            <a:r>
              <a:rPr lang="en-US" dirty="0" smtClean="0"/>
              <a:t>2. Is it in accord with the ethical principles of my profession?  </a:t>
            </a:r>
          </a:p>
          <a:p>
            <a:pPr>
              <a:spcBef>
                <a:spcPts val="200"/>
              </a:spcBef>
              <a:buNone/>
            </a:pPr>
            <a:r>
              <a:rPr lang="en-US" dirty="0" smtClean="0"/>
              <a:t>3. Is this fair?  </a:t>
            </a:r>
          </a:p>
          <a:p>
            <a:pPr>
              <a:spcBef>
                <a:spcPts val="200"/>
              </a:spcBef>
              <a:buNone/>
            </a:pPr>
            <a:r>
              <a:rPr lang="en-US" dirty="0" smtClean="0"/>
              <a:t>4. Is this good?  </a:t>
            </a:r>
          </a:p>
          <a:p>
            <a:pPr>
              <a:spcBef>
                <a:spcPts val="200"/>
              </a:spcBef>
              <a:buNone/>
            </a:pPr>
            <a:r>
              <a:rPr lang="en-US" dirty="0" smtClean="0"/>
              <a:t>5. Is this harmful?  </a:t>
            </a:r>
          </a:p>
          <a:p>
            <a:pPr>
              <a:spcBef>
                <a:spcPts val="200"/>
              </a:spcBef>
              <a:buNone/>
            </a:pPr>
            <a:r>
              <a:rPr lang="en-US" dirty="0" smtClean="0"/>
              <a:t>6. Who benefits with this?  </a:t>
            </a:r>
          </a:p>
          <a:p>
            <a:pPr>
              <a:spcBef>
                <a:spcPts val="200"/>
              </a:spcBef>
              <a:buNone/>
            </a:pPr>
            <a:r>
              <a:rPr lang="en-US" dirty="0" smtClean="0"/>
              <a:t>7. Do I want others to know this? </a:t>
            </a:r>
          </a:p>
          <a:p>
            <a:pPr marL="0" indent="0">
              <a:buNone/>
            </a:pPr>
            <a:r>
              <a:rPr lang="en-US" dirty="0" smtClean="0"/>
              <a:t>Ethics often represent the highest standards expected from a group. In the health field, they define the responsibilities and nature of a relationship between a practitioner and a client. Most professional associations in the United States have a code of ethics for their associates, and committees that revise and enforce the codes. In the health field, relationships between practitioner and client are expected to be therapeutic.  </a:t>
            </a:r>
          </a:p>
          <a:p>
            <a:pPr>
              <a:buNone/>
            </a:pPr>
            <a:endParaRPr lang="en-US" dirty="0"/>
          </a:p>
        </p:txBody>
      </p:sp>
      <p:sp>
        <p:nvSpPr>
          <p:cNvPr id="4" name="Action Button: Custom 3">
            <a:hlinkClick r:id="" action="ppaction://noaction" highlightClick="1"/>
          </p:cNvPr>
          <p:cNvSpPr/>
          <p:nvPr/>
        </p:nvSpPr>
        <p:spPr>
          <a:xfrm>
            <a:off x="-685800" y="2590800"/>
            <a:ext cx="76200" cy="45719"/>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of ethics</a:t>
            </a:r>
            <a:endParaRPr lang="en-US" dirty="0"/>
          </a:p>
        </p:txBody>
      </p:sp>
      <p:sp>
        <p:nvSpPr>
          <p:cNvPr id="3" name="Content Placeholder 2"/>
          <p:cNvSpPr>
            <a:spLocks noGrp="1"/>
          </p:cNvSpPr>
          <p:nvPr>
            <p:ph idx="1"/>
          </p:nvPr>
        </p:nvSpPr>
        <p:spPr/>
        <p:txBody>
          <a:bodyPr/>
          <a:lstStyle/>
          <a:p>
            <a:r>
              <a:rPr lang="en-US" dirty="0" smtClean="0"/>
              <a:t>Codes of ethics are not intended to serve as a “moral police” but to serve as an internal guide for self-regulation and action. </a:t>
            </a:r>
          </a:p>
          <a:p>
            <a:r>
              <a:rPr lang="en-US" dirty="0" smtClean="0"/>
              <a:t>Relationships between practitioner and client are expected to be therapeutic. </a:t>
            </a:r>
          </a:p>
          <a:p>
            <a:endParaRPr lang="en-US" dirty="0" smtClean="0"/>
          </a:p>
          <a:p>
            <a:endParaRPr lang="en-US" dirty="0" smtClean="0"/>
          </a:p>
          <a:p>
            <a:endParaRPr lang="en-US" dirty="0"/>
          </a:p>
        </p:txBody>
      </p:sp>
    </p:spTree>
  </p:cSld>
  <p:clrMapOvr>
    <a:masterClrMapping/>
  </p:clrMapOvr>
  <p:transition>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is therapeutic? </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Being therapeutic goes beyond our capacity to alleviate pain or discomfort. Each one of us must be aware of the potential that we have to affect other people’s lives. </a:t>
            </a:r>
          </a:p>
          <a:p>
            <a:r>
              <a:rPr lang="en-US" dirty="0" smtClean="0"/>
              <a:t>Any decision that we make may or not contribute to heal others. </a:t>
            </a:r>
          </a:p>
          <a:p>
            <a:r>
              <a:rPr lang="en-US" dirty="0" smtClean="0"/>
              <a:t>We’ll be therapeutic if our process of decision-making is guided by ethical principles. </a:t>
            </a:r>
          </a:p>
          <a:p>
            <a:endParaRPr lang="en-US" dirty="0"/>
          </a:p>
        </p:txBody>
      </p:sp>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consent</a:t>
            </a:r>
            <a:endParaRPr lang="en-US" dirty="0"/>
          </a:p>
        </p:txBody>
      </p:sp>
      <p:sp>
        <p:nvSpPr>
          <p:cNvPr id="3" name="Content Placeholder 2"/>
          <p:cNvSpPr>
            <a:spLocks noGrp="1"/>
          </p:cNvSpPr>
          <p:nvPr>
            <p:ph idx="1"/>
          </p:nvPr>
        </p:nvSpPr>
        <p:spPr>
          <a:xfrm>
            <a:off x="1066800" y="1801906"/>
            <a:ext cx="7294563" cy="4751294"/>
          </a:xfrm>
        </p:spPr>
        <p:txBody>
          <a:bodyPr>
            <a:normAutofit/>
          </a:bodyPr>
          <a:lstStyle/>
          <a:p>
            <a:r>
              <a:rPr lang="en-US" dirty="0" smtClean="0"/>
              <a:t>How are you addressing this?</a:t>
            </a:r>
          </a:p>
          <a:p>
            <a:pPr lvl="1"/>
            <a:r>
              <a:rPr lang="en-US" sz="2400" dirty="0" smtClean="0"/>
              <a:t>Do you explain procedures and possible outcomes (including risks) to your client?</a:t>
            </a:r>
          </a:p>
          <a:p>
            <a:pPr lvl="1"/>
            <a:r>
              <a:rPr lang="en-US" sz="2400" dirty="0" smtClean="0"/>
              <a:t>Do you use easy to understand language with your clients?</a:t>
            </a:r>
          </a:p>
          <a:p>
            <a:pPr lvl="1"/>
            <a:r>
              <a:rPr lang="en-US" sz="2400" dirty="0" smtClean="0"/>
              <a:t>Do you make sure that your client has the capacity to consent? (Age, mental status)</a:t>
            </a:r>
          </a:p>
          <a:p>
            <a:pPr lvl="1"/>
            <a:r>
              <a:rPr lang="en-US" sz="2400" dirty="0" smtClean="0"/>
              <a:t>Is freely expressing consent without being unduly influenced?</a:t>
            </a:r>
          </a:p>
          <a:p>
            <a:endParaRPr lang="en-US" b="1" dirty="0"/>
          </a:p>
        </p:txBody>
      </p:sp>
    </p:spTree>
  </p:cSld>
  <p:clrMapOvr>
    <a:masterClrMapping/>
  </p:clrMapOvr>
  <p:transition>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AutoShape 2"/>
          <p:cNvSpPr>
            <a:spLocks noGrp="1" noChangeArrowheads="1"/>
          </p:cNvSpPr>
          <p:nvPr>
            <p:ph type="title"/>
          </p:nvPr>
        </p:nvSpPr>
        <p:spPr/>
        <p:txBody>
          <a:bodyPr/>
          <a:lstStyle/>
          <a:p>
            <a:r>
              <a:rPr lang="en-US" sz="3200"/>
              <a:t/>
            </a:r>
            <a:br>
              <a:rPr lang="en-US" sz="3200"/>
            </a:br>
            <a:r>
              <a:rPr lang="en-US" sz="3200"/>
              <a:t>A.2. Informed Consent in the Counseling Relationship</a:t>
            </a:r>
          </a:p>
        </p:txBody>
      </p:sp>
      <p:sp>
        <p:nvSpPr>
          <p:cNvPr id="50179" name="Rectangle 3"/>
          <p:cNvSpPr>
            <a:spLocks noGrp="1" noChangeArrowheads="1"/>
          </p:cNvSpPr>
          <p:nvPr>
            <p:ph idx="1"/>
          </p:nvPr>
        </p:nvSpPr>
        <p:spPr>
          <a:xfrm>
            <a:off x="1089024" y="2990943"/>
            <a:ext cx="7272339" cy="4324257"/>
          </a:xfrm>
        </p:spPr>
        <p:txBody>
          <a:bodyPr/>
          <a:lstStyle/>
          <a:p>
            <a:r>
              <a:rPr lang="en-US"/>
              <a:t>A.2.a Informed Consent</a:t>
            </a:r>
          </a:p>
          <a:p>
            <a:pPr>
              <a:buFont typeface="Wingdings" pitchFamily="-84" charset="2"/>
              <a:buNone/>
            </a:pPr>
            <a:r>
              <a:rPr lang="en-US"/>
              <a:t>		“Clients have the freedom to choose whether to enter into or remain in a counseling relationship and need adequate information about the counseling process and the counselor” (ACA, 2005).</a:t>
            </a:r>
          </a:p>
          <a:p>
            <a:pPr>
              <a:buFont typeface="Wingdings" pitchFamily="-84" charset="2"/>
              <a:buNone/>
            </a:pPr>
            <a:endParaRPr lang="en-US"/>
          </a:p>
        </p:txBody>
      </p:sp>
    </p:spTree>
  </p:cSld>
  <p:clrMapOvr>
    <a:masterClrMapping/>
  </p:clrMapOvr>
  <p:transition>
    <p:pul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a:xfrm>
            <a:off x="914400" y="274637"/>
            <a:ext cx="7620000" cy="1339009"/>
          </a:xfrm>
        </p:spPr>
        <p:txBody>
          <a:bodyPr/>
          <a:lstStyle/>
          <a:p>
            <a:r>
              <a:rPr lang="en-US" sz="3600" dirty="0"/>
              <a:t>What motivates your ethical practice</a:t>
            </a:r>
            <a:r>
              <a:rPr lang="en-US" sz="2800" dirty="0"/>
              <a:t>?</a:t>
            </a:r>
            <a:r>
              <a:rPr lang="en-US" sz="2800" dirty="0" smtClean="0"/>
              <a:t/>
            </a:r>
            <a:br>
              <a:rPr lang="en-US" sz="2800" dirty="0" smtClean="0"/>
            </a:br>
            <a:endParaRPr lang="en-US" sz="2000" dirty="0"/>
          </a:p>
        </p:txBody>
      </p:sp>
      <p:sp>
        <p:nvSpPr>
          <p:cNvPr id="15363" name="Rectangle 3"/>
          <p:cNvSpPr>
            <a:spLocks noGrp="1" noChangeArrowheads="1"/>
          </p:cNvSpPr>
          <p:nvPr>
            <p:ph idx="1"/>
          </p:nvPr>
        </p:nvSpPr>
        <p:spPr/>
        <p:txBody>
          <a:bodyPr>
            <a:normAutofit/>
          </a:bodyPr>
          <a:lstStyle/>
          <a:p>
            <a:pPr>
              <a:spcBef>
                <a:spcPts val="800"/>
              </a:spcBef>
            </a:pPr>
            <a:r>
              <a:rPr lang="en-US" dirty="0" smtClean="0"/>
              <a:t>Values?</a:t>
            </a:r>
          </a:p>
          <a:p>
            <a:pPr>
              <a:spcBef>
                <a:spcPts val="800"/>
              </a:spcBef>
            </a:pPr>
            <a:r>
              <a:rPr lang="en-US" dirty="0" smtClean="0"/>
              <a:t>Personal needs?</a:t>
            </a:r>
          </a:p>
          <a:p>
            <a:pPr>
              <a:spcBef>
                <a:spcPts val="800"/>
              </a:spcBef>
            </a:pPr>
            <a:r>
              <a:rPr lang="en-US" dirty="0" smtClean="0"/>
              <a:t>Commitment to serve?</a:t>
            </a:r>
          </a:p>
          <a:p>
            <a:pPr>
              <a:spcBef>
                <a:spcPts val="800"/>
              </a:spcBef>
            </a:pPr>
            <a:r>
              <a:rPr lang="en-US" dirty="0" smtClean="0"/>
              <a:t>The need to do what’s right?</a:t>
            </a:r>
          </a:p>
          <a:p>
            <a:pPr>
              <a:spcBef>
                <a:spcPts val="800"/>
              </a:spcBef>
            </a:pPr>
            <a:r>
              <a:rPr lang="en-US" dirty="0" smtClean="0"/>
              <a:t>Fear of consequences?</a:t>
            </a:r>
            <a:endParaRPr lang="en-US" i="1" dirty="0" smtClean="0"/>
          </a:p>
          <a:p>
            <a:pPr>
              <a:buNone/>
            </a:pPr>
            <a:r>
              <a:rPr lang="en-US" dirty="0" smtClean="0"/>
              <a:t>What does the following statement mean to you?</a:t>
            </a:r>
          </a:p>
          <a:p>
            <a:pPr>
              <a:buNone/>
            </a:pPr>
            <a:r>
              <a:rPr lang="en-US" i="1" dirty="0" smtClean="0"/>
              <a:t>“An ethic of service is at war with a craving for gain.” Gregg Easterbrook. </a:t>
            </a:r>
            <a:endParaRPr lang="en-US" dirty="0" smtClean="0"/>
          </a:p>
          <a:p>
            <a:pPr>
              <a:buFont typeface="Wingdings" pitchFamily="-84" charset="2"/>
              <a:buNone/>
            </a:pPr>
            <a:endParaRPr lang="en-US" dirty="0"/>
          </a:p>
        </p:txBody>
      </p:sp>
    </p:spTree>
  </p:cSld>
  <p:clrMapOvr>
    <a:masterClrMapping/>
  </p:clrMapOvr>
  <p:transition>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consent</a:t>
            </a:r>
            <a:endParaRPr lang="en-US" dirty="0"/>
          </a:p>
        </p:txBody>
      </p:sp>
      <p:sp>
        <p:nvSpPr>
          <p:cNvPr id="3" name="Content Placeholder 2"/>
          <p:cNvSpPr>
            <a:spLocks noGrp="1"/>
          </p:cNvSpPr>
          <p:nvPr>
            <p:ph idx="1"/>
          </p:nvPr>
        </p:nvSpPr>
        <p:spPr/>
        <p:txBody>
          <a:bodyPr/>
          <a:lstStyle/>
          <a:p>
            <a:r>
              <a:rPr lang="en-US" u="sng" dirty="0" smtClean="0">
                <a:hlinkClick r:id="rId2"/>
              </a:rPr>
              <a:t>American Group Psychotherapy Association: Guidelines for Ethics</a:t>
            </a:r>
            <a:endParaRPr lang="en-US" dirty="0" smtClean="0"/>
          </a:p>
          <a:p>
            <a:r>
              <a:rPr lang="en-US" dirty="0" smtClean="0"/>
              <a:t>Excerpt: </a:t>
            </a:r>
          </a:p>
          <a:p>
            <a:pPr>
              <a:buNone/>
            </a:pPr>
            <a:r>
              <a:rPr lang="en-US" dirty="0" smtClean="0"/>
              <a:t>“1.1 The group psychotherapist shall provide the potential group patient/client with information about the nature of group psychotherapy and apprise him or her of the risks, rights and obligations as a member of a therapy group.” </a:t>
            </a:r>
          </a:p>
          <a:p>
            <a:endParaRPr lang="en-US" dirty="0"/>
          </a:p>
        </p:txBody>
      </p:sp>
    </p:spTree>
  </p:cSld>
  <p:clrMapOvr>
    <a:masterClrMapping/>
  </p:clrMapOvr>
  <p:transition>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consent (cont.)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American Mental Health Counselors </a:t>
            </a:r>
            <a:r>
              <a:rPr lang="en-US" dirty="0" err="1" smtClean="0">
                <a:solidFill>
                  <a:srgbClr val="FF0000"/>
                </a:solidFill>
              </a:rPr>
              <a:t>Asssociation</a:t>
            </a:r>
            <a:r>
              <a:rPr lang="en-US" dirty="0" smtClean="0">
                <a:solidFill>
                  <a:srgbClr val="FF0000"/>
                </a:solidFill>
              </a:rPr>
              <a:t> Code of Ethics (excerpt):</a:t>
            </a:r>
          </a:p>
          <a:p>
            <a:pPr>
              <a:buNone/>
            </a:pPr>
            <a:r>
              <a:rPr lang="en-US" dirty="0" smtClean="0"/>
              <a:t>“Mental health counselors are responsible for making their services readily accessible to clients in a manner that facilitates the clients’ abilities to make an informed choice when selecting a provider. This responsibility includes a clear description of what the client can expect in the way of tests, reports, billing, therapeutic regime and schedules, and the use of the mental health counselor's statement of professional disclosure. In the event that a client is a minor or possesses disabilities that would prohibit informed consent, the mental health counselor acts in the clients best interest.”</a:t>
            </a:r>
          </a:p>
          <a:p>
            <a:endParaRPr lang="en-US" dirty="0"/>
          </a:p>
        </p:txBody>
      </p:sp>
    </p:spTree>
  </p:cSld>
  <p:clrMapOvr>
    <a:masterClrMapping/>
  </p:clrMapOvr>
  <p:transition>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Ethical dilemmas and conflict of interest </a:t>
            </a:r>
            <a:r>
              <a:rPr lang="en-US" dirty="0" smtClean="0"/>
              <a:t/>
            </a:r>
            <a:br>
              <a:rPr lang="en-US" dirty="0" smtClean="0"/>
            </a:br>
            <a:endParaRPr lang="en-US" dirty="0"/>
          </a:p>
        </p:txBody>
      </p:sp>
      <p:sp>
        <p:nvSpPr>
          <p:cNvPr id="3" name="Content Placeholder 2"/>
          <p:cNvSpPr>
            <a:spLocks noGrp="1"/>
          </p:cNvSpPr>
          <p:nvPr>
            <p:ph idx="1"/>
          </p:nvPr>
        </p:nvSpPr>
        <p:spPr>
          <a:xfrm>
            <a:off x="1066800" y="1801906"/>
            <a:ext cx="7294563" cy="4522694"/>
          </a:xfrm>
        </p:spPr>
        <p:txBody>
          <a:bodyPr>
            <a:normAutofit fontScale="92500" lnSpcReduction="20000"/>
          </a:bodyPr>
          <a:lstStyle/>
          <a:p>
            <a:r>
              <a:rPr lang="en-US" dirty="0" smtClean="0"/>
              <a:t>There are not black and white answers when it comes to define an </a:t>
            </a:r>
            <a:r>
              <a:rPr lang="en-US" b="1" dirty="0" smtClean="0"/>
              <a:t>ethical dilemma</a:t>
            </a:r>
            <a:r>
              <a:rPr lang="en-US" dirty="0" smtClean="0"/>
              <a:t>. We might find ourselves in the middle of a conflict when what clients need, want, ask or expect might not be what we deem appropriate in a given situation. We might also feel there is a conflict between the ethics that regulate our practice and some regulations of the institution for which we work. </a:t>
            </a:r>
          </a:p>
          <a:p>
            <a:r>
              <a:rPr lang="en-US" b="1" dirty="0" smtClean="0"/>
              <a:t>Think of personal dilemmas that you might have been involved in</a:t>
            </a:r>
            <a:r>
              <a:rPr lang="en-US" dirty="0" smtClean="0"/>
              <a:t>. Maybe your values and those of the client are in conflict. Maybe you have felt sexually attracted to a client. Maybe you want to ask your client out or your client invites you for a date. Maybe your client wants a bartering arrangement. </a:t>
            </a:r>
          </a:p>
          <a:p>
            <a:r>
              <a:rPr lang="en-US" b="1" dirty="0" smtClean="0"/>
              <a:t>How to define what’s right or wrong? </a:t>
            </a:r>
            <a:endParaRPr lang="en-US" b="1" dirty="0"/>
          </a:p>
        </p:txBody>
      </p:sp>
    </p:spTree>
  </p:cSld>
  <p:clrMapOvr>
    <a:masterClrMapping/>
  </p:clrMapOvr>
  <p:transition>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of ethics</a:t>
            </a:r>
            <a:endParaRPr lang="en-US" dirty="0"/>
          </a:p>
        </p:txBody>
      </p:sp>
      <p:sp>
        <p:nvSpPr>
          <p:cNvPr id="3" name="Content Placeholder 2"/>
          <p:cNvSpPr>
            <a:spLocks noGrp="1"/>
          </p:cNvSpPr>
          <p:nvPr>
            <p:ph idx="1"/>
          </p:nvPr>
        </p:nvSpPr>
        <p:spPr>
          <a:xfrm>
            <a:off x="549275" y="1600200"/>
            <a:ext cx="8042276" cy="4800599"/>
          </a:xfrm>
        </p:spPr>
        <p:txBody>
          <a:bodyPr>
            <a:normAutofit fontScale="92500" lnSpcReduction="20000"/>
          </a:bodyPr>
          <a:lstStyle/>
          <a:p>
            <a:pPr>
              <a:buNone/>
            </a:pPr>
            <a:r>
              <a:rPr lang="en-US" dirty="0" smtClean="0"/>
              <a:t>The codes of ethics for your profession will provide some of the answers. </a:t>
            </a:r>
            <a:r>
              <a:rPr lang="en-US" b="1" dirty="0" smtClean="0"/>
              <a:t>Most codes coincide in the following principles. </a:t>
            </a:r>
            <a:r>
              <a:rPr lang="en-US" dirty="0" smtClean="0"/>
              <a:t>They will require you: </a:t>
            </a:r>
          </a:p>
          <a:p>
            <a:pPr>
              <a:spcBef>
                <a:spcPts val="800"/>
              </a:spcBef>
              <a:buNone/>
            </a:pPr>
            <a:r>
              <a:rPr lang="en-US" sz="2571" dirty="0" smtClean="0"/>
              <a:t>1. to demonstrate a </a:t>
            </a:r>
            <a:r>
              <a:rPr lang="en-US" sz="2571" b="1" dirty="0" smtClean="0"/>
              <a:t>commitment </a:t>
            </a:r>
            <a:r>
              <a:rPr lang="en-US" sz="2571" dirty="0" smtClean="0"/>
              <a:t>to provide a quality service, </a:t>
            </a:r>
          </a:p>
          <a:p>
            <a:pPr>
              <a:spcBef>
                <a:spcPts val="800"/>
              </a:spcBef>
              <a:buNone/>
            </a:pPr>
            <a:r>
              <a:rPr lang="en-US" sz="2571" dirty="0" smtClean="0"/>
              <a:t>2. to </a:t>
            </a:r>
            <a:r>
              <a:rPr lang="en-US" sz="2571" b="1" dirty="0" smtClean="0"/>
              <a:t>avoid discrimination and prejudices</a:t>
            </a:r>
            <a:r>
              <a:rPr lang="en-US" sz="2571" dirty="0" smtClean="0"/>
              <a:t>, </a:t>
            </a:r>
          </a:p>
          <a:p>
            <a:pPr>
              <a:spcBef>
                <a:spcPts val="800"/>
              </a:spcBef>
              <a:buNone/>
            </a:pPr>
            <a:r>
              <a:rPr lang="en-US" sz="2571" dirty="0" smtClean="0"/>
              <a:t>3. to respect client’s </a:t>
            </a:r>
            <a:r>
              <a:rPr lang="en-US" sz="2571" b="1" dirty="0" smtClean="0"/>
              <a:t>confidentiality </a:t>
            </a:r>
            <a:r>
              <a:rPr lang="en-US" sz="2571" dirty="0" smtClean="0"/>
              <a:t>and right for privacy, </a:t>
            </a:r>
          </a:p>
          <a:p>
            <a:pPr>
              <a:spcBef>
                <a:spcPts val="800"/>
              </a:spcBef>
              <a:buNone/>
            </a:pPr>
            <a:r>
              <a:rPr lang="en-US" sz="2571" dirty="0" smtClean="0"/>
              <a:t>4. to practice within the </a:t>
            </a:r>
            <a:r>
              <a:rPr lang="en-US" sz="2571" b="1" dirty="0" smtClean="0"/>
              <a:t>boundaries of competency </a:t>
            </a:r>
            <a:r>
              <a:rPr lang="en-US" sz="2571" dirty="0" smtClean="0"/>
              <a:t>(scope of practice) </a:t>
            </a:r>
          </a:p>
          <a:p>
            <a:pPr>
              <a:spcBef>
                <a:spcPts val="800"/>
              </a:spcBef>
              <a:buNone/>
            </a:pPr>
            <a:r>
              <a:rPr lang="en-US" sz="2571" dirty="0" smtClean="0"/>
              <a:t>5. to behave in a way that </a:t>
            </a:r>
            <a:r>
              <a:rPr lang="en-US" sz="2571" b="1" dirty="0" smtClean="0"/>
              <a:t>protects the image of your profession</a:t>
            </a:r>
            <a:r>
              <a:rPr lang="en-US" sz="2571" dirty="0" smtClean="0"/>
              <a:t>, </a:t>
            </a:r>
          </a:p>
          <a:p>
            <a:pPr>
              <a:spcBef>
                <a:spcPts val="800"/>
              </a:spcBef>
              <a:buNone/>
            </a:pPr>
            <a:r>
              <a:rPr lang="en-US" sz="2571" dirty="0" smtClean="0"/>
              <a:t>6. to </a:t>
            </a:r>
            <a:r>
              <a:rPr lang="en-US" sz="2571" b="1" dirty="0" smtClean="0"/>
              <a:t>avoid sexual conduct </a:t>
            </a:r>
            <a:r>
              <a:rPr lang="en-US" sz="2571" dirty="0" smtClean="0"/>
              <a:t>or activities with the clients, and </a:t>
            </a:r>
          </a:p>
          <a:p>
            <a:pPr>
              <a:spcBef>
                <a:spcPts val="800"/>
              </a:spcBef>
              <a:buNone/>
            </a:pPr>
            <a:r>
              <a:rPr lang="en-US" sz="2571" dirty="0" smtClean="0"/>
              <a:t>7. to </a:t>
            </a:r>
            <a:r>
              <a:rPr lang="en-US" sz="2571" b="1" dirty="0" smtClean="0"/>
              <a:t>work in the client’s best interest</a:t>
            </a:r>
            <a:r>
              <a:rPr lang="en-US" sz="2571" dirty="0" smtClean="0"/>
              <a:t>. </a:t>
            </a:r>
            <a:endParaRPr lang="en-US" sz="2571" dirty="0"/>
          </a:p>
        </p:txBody>
      </p:sp>
    </p:spTree>
  </p:cSld>
  <p:clrMapOvr>
    <a:masterClrMapping/>
  </p:clrMapOvr>
  <p:transition>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AutoShape 2"/>
          <p:cNvSpPr>
            <a:spLocks noGrp="1" noChangeArrowheads="1"/>
          </p:cNvSpPr>
          <p:nvPr>
            <p:ph type="title"/>
          </p:nvPr>
        </p:nvSpPr>
        <p:spPr>
          <a:xfrm>
            <a:off x="549275" y="107576"/>
            <a:ext cx="8042276" cy="1111624"/>
          </a:xfrm>
        </p:spPr>
        <p:txBody>
          <a:bodyPr/>
          <a:lstStyle/>
          <a:p>
            <a:r>
              <a:rPr lang="en-US" sz="3600" b="1" dirty="0" smtClean="0"/>
              <a:t>Five golden principles</a:t>
            </a:r>
            <a:endParaRPr lang="en-US" sz="3600" b="1" dirty="0"/>
          </a:p>
        </p:txBody>
      </p:sp>
      <p:sp>
        <p:nvSpPr>
          <p:cNvPr id="20483" name="Rectangle 3"/>
          <p:cNvSpPr>
            <a:spLocks noGrp="1" noChangeArrowheads="1"/>
          </p:cNvSpPr>
          <p:nvPr>
            <p:ph idx="1"/>
          </p:nvPr>
        </p:nvSpPr>
        <p:spPr/>
        <p:txBody>
          <a:bodyPr>
            <a:normAutofit fontScale="92500" lnSpcReduction="10000"/>
          </a:bodyPr>
          <a:lstStyle/>
          <a:p>
            <a:pPr>
              <a:buNone/>
            </a:pPr>
            <a:r>
              <a:rPr lang="en-US" dirty="0" smtClean="0"/>
              <a:t>Codes of ethics are based on this 5 principles:</a:t>
            </a:r>
          </a:p>
          <a:p>
            <a:pPr>
              <a:spcBef>
                <a:spcPts val="800"/>
              </a:spcBef>
            </a:pPr>
            <a:r>
              <a:rPr lang="en-US" sz="3200" b="1" dirty="0" smtClean="0"/>
              <a:t>Autonomy</a:t>
            </a:r>
            <a:r>
              <a:rPr lang="en-US" sz="3200" dirty="0"/>
              <a:t>- honoring the client’s right to independence and freedom as well as their decision making abilities.</a:t>
            </a:r>
          </a:p>
          <a:p>
            <a:pPr>
              <a:spcBef>
                <a:spcPts val="800"/>
              </a:spcBef>
            </a:pPr>
            <a:r>
              <a:rPr lang="en-US" sz="3200" b="1" dirty="0"/>
              <a:t>Beneficence</a:t>
            </a:r>
            <a:r>
              <a:rPr lang="en-US" sz="3200" dirty="0"/>
              <a:t>-</a:t>
            </a:r>
            <a:r>
              <a:rPr lang="en-US" sz="3200" dirty="0" smtClean="0"/>
              <a:t> doing good </a:t>
            </a:r>
            <a:r>
              <a:rPr lang="en-US" sz="3200" dirty="0"/>
              <a:t>to others</a:t>
            </a:r>
          </a:p>
          <a:p>
            <a:pPr>
              <a:spcBef>
                <a:spcPts val="800"/>
              </a:spcBef>
            </a:pPr>
            <a:r>
              <a:rPr lang="en-US" sz="3200" b="1" dirty="0"/>
              <a:t>Non-</a:t>
            </a:r>
            <a:r>
              <a:rPr lang="en-US" sz="3200" b="1" dirty="0" err="1"/>
              <a:t>maleficence</a:t>
            </a:r>
            <a:r>
              <a:rPr lang="en-US" sz="3200" b="1" dirty="0" smtClean="0"/>
              <a:t> </a:t>
            </a:r>
            <a:r>
              <a:rPr lang="en-US" sz="3200" dirty="0" smtClean="0"/>
              <a:t>– DO no harm</a:t>
            </a:r>
          </a:p>
          <a:p>
            <a:pPr>
              <a:spcBef>
                <a:spcPts val="800"/>
              </a:spcBef>
            </a:pPr>
            <a:r>
              <a:rPr lang="en-US" sz="3200" b="1" dirty="0"/>
              <a:t>Justice</a:t>
            </a:r>
            <a:r>
              <a:rPr lang="en-US" sz="3200" dirty="0"/>
              <a:t>- being fair and treating clients equally</a:t>
            </a:r>
          </a:p>
          <a:p>
            <a:pPr>
              <a:spcBef>
                <a:spcPts val="800"/>
              </a:spcBef>
            </a:pPr>
            <a:r>
              <a:rPr lang="en-US" sz="3200" b="1" dirty="0"/>
              <a:t>Fidelity</a:t>
            </a:r>
            <a:r>
              <a:rPr lang="en-US" sz="3200" dirty="0"/>
              <a:t>-</a:t>
            </a:r>
            <a:r>
              <a:rPr lang="en-US" sz="3200" dirty="0" smtClean="0"/>
              <a:t> honesty </a:t>
            </a:r>
            <a:r>
              <a:rPr lang="en-US" sz="3200" dirty="0"/>
              <a:t>and loyalty</a:t>
            </a:r>
          </a:p>
        </p:txBody>
      </p:sp>
    </p:spTree>
  </p:cSld>
  <p:clrMapOvr>
    <a:masterClrMapping/>
  </p:clrMapOvr>
  <p:transition>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AutoShape 2"/>
          <p:cNvSpPr>
            <a:spLocks noGrp="1" noChangeArrowheads="1"/>
          </p:cNvSpPr>
          <p:nvPr>
            <p:ph type="title"/>
          </p:nvPr>
        </p:nvSpPr>
        <p:spPr>
          <a:xfrm>
            <a:off x="549275" y="107576"/>
            <a:ext cx="8042276" cy="1187824"/>
          </a:xfrm>
        </p:spPr>
        <p:txBody>
          <a:bodyPr/>
          <a:lstStyle/>
          <a:p>
            <a:r>
              <a:rPr lang="en-US" dirty="0"/>
              <a:t>Confidentiality</a:t>
            </a:r>
          </a:p>
        </p:txBody>
      </p:sp>
      <p:sp>
        <p:nvSpPr>
          <p:cNvPr id="21507" name="Rectangle 3"/>
          <p:cNvSpPr>
            <a:spLocks noGrp="1" noChangeArrowheads="1"/>
          </p:cNvSpPr>
          <p:nvPr>
            <p:ph idx="1"/>
          </p:nvPr>
        </p:nvSpPr>
        <p:spPr>
          <a:xfrm>
            <a:off x="549274" y="1371600"/>
            <a:ext cx="8213725" cy="5105400"/>
          </a:xfrm>
        </p:spPr>
        <p:txBody>
          <a:bodyPr>
            <a:normAutofit fontScale="92500" lnSpcReduction="20000"/>
          </a:bodyPr>
          <a:lstStyle/>
          <a:p>
            <a:r>
              <a:rPr lang="en-US" dirty="0" smtClean="0"/>
              <a:t>The information provided by the client belongs to the client. In case a </a:t>
            </a:r>
            <a:r>
              <a:rPr lang="en-US" b="1" dirty="0" smtClean="0"/>
              <a:t>disclosure </a:t>
            </a:r>
            <a:r>
              <a:rPr lang="en-US" dirty="0" smtClean="0"/>
              <a:t>is needed, the therapist seeks client’s consent (in writing).</a:t>
            </a:r>
          </a:p>
          <a:p>
            <a:r>
              <a:rPr lang="en-US" dirty="0" smtClean="0"/>
              <a:t>When discussing a case with a colleague or a clinic’s team, the therapist makes sure that the data provided doesn’t allow the others to recognize whom the client is.</a:t>
            </a:r>
          </a:p>
          <a:p>
            <a:r>
              <a:rPr lang="en-US" dirty="0" smtClean="0"/>
              <a:t> Clients are not acknowledged in public unless they take the initiative to greet and the therapist. They might want to keep private that they are seeking help. </a:t>
            </a:r>
          </a:p>
          <a:p>
            <a:r>
              <a:rPr lang="en-US" dirty="0" smtClean="0"/>
              <a:t>Confidentiality </a:t>
            </a:r>
            <a:r>
              <a:rPr lang="en-US" dirty="0"/>
              <a:t>is a therapist’s ethical obligation to keep the identify of their clients private.</a:t>
            </a:r>
          </a:p>
          <a:p>
            <a:r>
              <a:rPr lang="en-US" dirty="0"/>
              <a:t>Being clear with clients about the limits of confidentiality is important</a:t>
            </a:r>
          </a:p>
        </p:txBody>
      </p:sp>
    </p:spTree>
  </p:cSld>
  <p:clrMapOvr>
    <a:masterClrMapping/>
  </p:clrMapOvr>
  <p:transition>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3" name="Rectangle 5"/>
          <p:cNvSpPr>
            <a:spLocks noGrp="1" noChangeArrowheads="1"/>
          </p:cNvSpPr>
          <p:nvPr>
            <p:ph idx="1"/>
          </p:nvPr>
        </p:nvSpPr>
        <p:spPr>
          <a:xfrm>
            <a:off x="838200" y="685800"/>
            <a:ext cx="7848600" cy="5334000"/>
          </a:xfrm>
        </p:spPr>
        <p:txBody>
          <a:bodyPr>
            <a:normAutofit fontScale="92500"/>
          </a:bodyPr>
          <a:lstStyle/>
          <a:p>
            <a:pPr>
              <a:buFont typeface="Wingdings" pitchFamily="-84" charset="2"/>
              <a:buNone/>
            </a:pPr>
            <a:r>
              <a:rPr lang="en-US" sz="2400" b="1" dirty="0"/>
              <a:t>Confidentiality can be broken ethically under</a:t>
            </a:r>
            <a:r>
              <a:rPr lang="en-US" sz="2400" b="1" dirty="0" smtClean="0"/>
              <a:t> some circumstances</a:t>
            </a:r>
            <a:r>
              <a:rPr lang="en-US" b="1" dirty="0" smtClean="0"/>
              <a:t> </a:t>
            </a:r>
            <a:endParaRPr lang="en-US" sz="2400" b="1" dirty="0" smtClean="0"/>
          </a:p>
          <a:p>
            <a:r>
              <a:rPr lang="en-US" dirty="0" smtClean="0"/>
              <a:t>During the process of obtaining informed consent, the patient will be informed that confidentiality will be breached if the law requires the therapist to report possible harm to self or others.</a:t>
            </a:r>
          </a:p>
          <a:p>
            <a:r>
              <a:rPr lang="en-US" dirty="0" smtClean="0"/>
              <a:t>Involuntary clients… records will be shared </a:t>
            </a:r>
          </a:p>
          <a:p>
            <a:r>
              <a:rPr lang="en-US" dirty="0" smtClean="0"/>
              <a:t> If the therapist is seeing a minor and suspects abuse, she should inform the client that she needs to report the case in order to protect him or her. </a:t>
            </a:r>
          </a:p>
          <a:p>
            <a:r>
              <a:rPr lang="en-US" sz="2000" dirty="0" smtClean="0"/>
              <a:t>If the therapist suspects </a:t>
            </a:r>
            <a:r>
              <a:rPr lang="en-US" sz="2000" dirty="0"/>
              <a:t>the client is abusive to children, the elderly or those who are mentally </a:t>
            </a:r>
            <a:r>
              <a:rPr lang="en-US" sz="2000" dirty="0" smtClean="0"/>
              <a:t>challenged, the therapist should also report.</a:t>
            </a:r>
          </a:p>
          <a:p>
            <a:pPr lvl="2"/>
            <a:endParaRPr lang="en-US" sz="1800" dirty="0"/>
          </a:p>
        </p:txBody>
      </p:sp>
    </p:spTree>
  </p:cSld>
  <p:clrMapOvr>
    <a:masterClrMapping/>
  </p:clrMapOvr>
  <p:transition>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ACA code 2005</a:t>
            </a:r>
            <a:endParaRPr lang="en-US" dirty="0"/>
          </a:p>
        </p:txBody>
      </p:sp>
      <p:sp>
        <p:nvSpPr>
          <p:cNvPr id="3" name="Content Placeholder 2"/>
          <p:cNvSpPr>
            <a:spLocks noGrp="1"/>
          </p:cNvSpPr>
          <p:nvPr>
            <p:ph idx="1"/>
          </p:nvPr>
        </p:nvSpPr>
        <p:spPr>
          <a:xfrm>
            <a:off x="990600" y="1676400"/>
            <a:ext cx="7543800" cy="4449763"/>
          </a:xfrm>
        </p:spPr>
        <p:txBody>
          <a:bodyPr>
            <a:normAutofit fontScale="92500" lnSpcReduction="10000"/>
          </a:bodyPr>
          <a:lstStyle/>
          <a:p>
            <a:r>
              <a:rPr lang="en-US" dirty="0" smtClean="0"/>
              <a:t>Breaking confidentiality has revolved around “clear and imminent danger.” Because of the </a:t>
            </a:r>
            <a:r>
              <a:rPr lang="en-US" dirty="0" err="1" smtClean="0"/>
              <a:t>Tarasoff</a:t>
            </a:r>
            <a:r>
              <a:rPr lang="en-US" dirty="0" smtClean="0"/>
              <a:t> case the wording in the ACA Code of 2005 changed to “serious and foreseeable harm,” which allows a broader scope of other circumstances where counselors must seek consultation and seek ethical advice if considering the possibility of breaking confidentiality.</a:t>
            </a:r>
          </a:p>
          <a:p>
            <a:r>
              <a:rPr lang="en-US" dirty="0" smtClean="0"/>
              <a:t>The 2005 code focuses on the importance of consulting with colleagues. This is in line with court rulings that since 1995 have indicated that in order to maintain minimal standards of care, a reasonable counselor will consult with other professional counselors before breaking confidentiality. </a:t>
            </a:r>
          </a:p>
          <a:p>
            <a:endParaRPr lang="en-US" dirty="0" smtClean="0"/>
          </a:p>
          <a:p>
            <a:endParaRPr lang="en-US" dirty="0"/>
          </a:p>
        </p:txBody>
      </p:sp>
    </p:spTree>
  </p:cSld>
  <p:clrMapOvr>
    <a:masterClrMapping/>
  </p:clrMapOvr>
  <p:transition>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AutoShape 2"/>
          <p:cNvSpPr>
            <a:spLocks noGrp="1" noChangeArrowheads="1"/>
          </p:cNvSpPr>
          <p:nvPr>
            <p:ph type="title"/>
          </p:nvPr>
        </p:nvSpPr>
        <p:spPr/>
        <p:txBody>
          <a:bodyPr/>
          <a:lstStyle/>
          <a:p>
            <a:r>
              <a:rPr lang="en-US"/>
              <a:t>Professional Responsibility</a:t>
            </a:r>
          </a:p>
        </p:txBody>
      </p:sp>
      <p:sp>
        <p:nvSpPr>
          <p:cNvPr id="24579" name="Rectangle 3"/>
          <p:cNvSpPr>
            <a:spLocks noGrp="1" noChangeArrowheads="1"/>
          </p:cNvSpPr>
          <p:nvPr>
            <p:ph idx="1"/>
          </p:nvPr>
        </p:nvSpPr>
        <p:spPr/>
        <p:txBody>
          <a:bodyPr/>
          <a:lstStyle/>
          <a:p>
            <a:r>
              <a:rPr lang="en-US" dirty="0"/>
              <a:t>It is the responsibility of the counseling professional to be aware of ethical standards, boundaries of competence, honest disclosure of credentials, and ethical practice</a:t>
            </a:r>
            <a:r>
              <a:rPr lang="en-US" dirty="0" smtClean="0"/>
              <a:t> regarding advertising.</a:t>
            </a:r>
          </a:p>
          <a:p>
            <a:r>
              <a:rPr lang="en-US" dirty="0" smtClean="0"/>
              <a:t>Be aware of your values – they will influence the way you deliver therapy – can affect outcomes. Consider disclosing your values without risking relationship</a:t>
            </a:r>
          </a:p>
          <a:p>
            <a:r>
              <a:rPr lang="en-US" dirty="0" smtClean="0"/>
              <a:t>Recognize your potential conflict areas</a:t>
            </a:r>
          </a:p>
          <a:p>
            <a:r>
              <a:rPr lang="en-US" dirty="0" smtClean="0"/>
              <a:t>Honor diversity</a:t>
            </a:r>
          </a:p>
          <a:p>
            <a:endParaRPr lang="en-US" dirty="0"/>
          </a:p>
        </p:txBody>
      </p:sp>
    </p:spTree>
  </p:cSld>
  <p:clrMapOvr>
    <a:masterClrMapping/>
  </p:clrMapOvr>
  <p:transition>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7" name="AutoShape 7"/>
          <p:cNvSpPr>
            <a:spLocks noGrp="1" noChangeArrowheads="1"/>
          </p:cNvSpPr>
          <p:nvPr>
            <p:ph type="title"/>
          </p:nvPr>
        </p:nvSpPr>
        <p:spPr/>
        <p:txBody>
          <a:bodyPr/>
          <a:lstStyle/>
          <a:p>
            <a:r>
              <a:rPr lang="en-US" sz="3200" dirty="0"/>
              <a:t>Professional </a:t>
            </a:r>
            <a:r>
              <a:rPr lang="en-US" sz="3200" dirty="0" smtClean="0"/>
              <a:t>Responsibility (cont.)</a:t>
            </a:r>
            <a:endParaRPr lang="en-US" sz="3200" dirty="0"/>
          </a:p>
        </p:txBody>
      </p:sp>
      <p:sp>
        <p:nvSpPr>
          <p:cNvPr id="25605" name="Rectangle 5"/>
          <p:cNvSpPr>
            <a:spLocks noGrp="1" noChangeArrowheads="1"/>
          </p:cNvSpPr>
          <p:nvPr>
            <p:ph idx="1"/>
          </p:nvPr>
        </p:nvSpPr>
        <p:spPr/>
        <p:txBody>
          <a:bodyPr>
            <a:normAutofit lnSpcReduction="10000"/>
          </a:bodyPr>
          <a:lstStyle/>
          <a:p>
            <a:r>
              <a:rPr lang="en-US" sz="2400" dirty="0" smtClean="0"/>
              <a:t>Therapists should be aware </a:t>
            </a:r>
            <a:r>
              <a:rPr lang="en-US" dirty="0" smtClean="0"/>
              <a:t>of their own limitations and </a:t>
            </a:r>
            <a:r>
              <a:rPr lang="en-US" sz="2400" dirty="0" smtClean="0"/>
              <a:t>state </a:t>
            </a:r>
            <a:r>
              <a:rPr lang="en-US" sz="2400" dirty="0"/>
              <a:t>what</a:t>
            </a:r>
            <a:r>
              <a:rPr lang="en-US" sz="2400" dirty="0" smtClean="0"/>
              <a:t> they and can or can’t offer their clients</a:t>
            </a:r>
            <a:r>
              <a:rPr lang="en-US" sz="2400" dirty="0"/>
              <a:t>.</a:t>
            </a:r>
            <a:endParaRPr lang="en-US" sz="2400" dirty="0" smtClean="0"/>
          </a:p>
          <a:p>
            <a:r>
              <a:rPr lang="en-US" sz="2400" dirty="0" smtClean="0"/>
              <a:t>Honestly evaluate whether </a:t>
            </a:r>
            <a:r>
              <a:rPr lang="en-US" sz="2400" dirty="0"/>
              <a:t>you have the competence to work with a particular</a:t>
            </a:r>
            <a:r>
              <a:rPr lang="en-US" sz="2400" dirty="0" smtClean="0"/>
              <a:t> case.</a:t>
            </a:r>
            <a:endParaRPr lang="en-US" sz="2400" dirty="0"/>
          </a:p>
          <a:p>
            <a:r>
              <a:rPr lang="en-US" sz="2400" dirty="0"/>
              <a:t>It is</a:t>
            </a:r>
            <a:r>
              <a:rPr lang="en-US" sz="2400" dirty="0" smtClean="0"/>
              <a:t> the therapists duty </a:t>
            </a:r>
            <a:r>
              <a:rPr lang="en-US" sz="2400" dirty="0"/>
              <a:t>to continually assess</a:t>
            </a:r>
            <a:r>
              <a:rPr lang="en-US" sz="2400" dirty="0" smtClean="0"/>
              <a:t> skills </a:t>
            </a:r>
            <a:r>
              <a:rPr lang="en-US" sz="2400" dirty="0"/>
              <a:t>and </a:t>
            </a:r>
            <a:r>
              <a:rPr lang="en-US" sz="2400" dirty="0" smtClean="0"/>
              <a:t>areas </a:t>
            </a:r>
            <a:r>
              <a:rPr lang="en-US" sz="2400" dirty="0"/>
              <a:t>of expertise while </a:t>
            </a:r>
            <a:r>
              <a:rPr lang="en-US" sz="2400" dirty="0" smtClean="0"/>
              <a:t>working</a:t>
            </a:r>
            <a:r>
              <a:rPr lang="en-US" dirty="0" smtClean="0"/>
              <a:t>. It’s also the therapist’s responsibility to keep current in things relevant to their practice.</a:t>
            </a:r>
          </a:p>
          <a:p>
            <a:r>
              <a:rPr lang="en-US" dirty="0" smtClean="0"/>
              <a:t>Avoid generating dependency. Promote autonomy</a:t>
            </a:r>
          </a:p>
        </p:txBody>
      </p:sp>
    </p:spTree>
  </p:cSld>
  <p:clrMapOvr>
    <a:masterClrMapping/>
  </p:clrMapOvr>
  <p:transition>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rights</a:t>
            </a:r>
            <a:endParaRPr lang="en-US" dirty="0"/>
          </a:p>
        </p:txBody>
      </p:sp>
      <p:sp>
        <p:nvSpPr>
          <p:cNvPr id="3" name="Content Placeholder 2"/>
          <p:cNvSpPr>
            <a:spLocks noGrp="1"/>
          </p:cNvSpPr>
          <p:nvPr>
            <p:ph idx="1"/>
          </p:nvPr>
        </p:nvSpPr>
        <p:spPr>
          <a:xfrm>
            <a:off x="533400" y="1600200"/>
            <a:ext cx="8382000" cy="4876800"/>
          </a:xfrm>
        </p:spPr>
        <p:txBody>
          <a:bodyPr>
            <a:normAutofit fontScale="92500"/>
          </a:bodyPr>
          <a:lstStyle/>
          <a:p>
            <a:pPr marL="0" indent="0">
              <a:buNone/>
            </a:pPr>
            <a:r>
              <a:rPr lang="en-US" dirty="0" smtClean="0"/>
              <a:t>Therapist/client: a fiduciary relationship (special relationship of trust and confidence) - As a counselor patient’s rely on your going on her/his best interest. </a:t>
            </a:r>
          </a:p>
          <a:p>
            <a:pPr marL="0" indent="0">
              <a:buNone/>
            </a:pPr>
            <a:r>
              <a:rPr lang="en-US" dirty="0" smtClean="0"/>
              <a:t>Patients rights include to:</a:t>
            </a:r>
          </a:p>
          <a:p>
            <a:pPr lvl="0"/>
            <a:r>
              <a:rPr lang="en-US" dirty="0" smtClean="0"/>
              <a:t>Request and receive information about the therapist’s professional capabilities, credentials, specialization and limitations.</a:t>
            </a:r>
          </a:p>
          <a:p>
            <a:pPr lvl="0"/>
            <a:r>
              <a:rPr lang="en-US" dirty="0" smtClean="0"/>
              <a:t>Have written information about fees, payment methods, insurance reimbursement, number of sessions, substitutions (in cases of vacation and emergencies), and cancellation policies.</a:t>
            </a:r>
          </a:p>
          <a:p>
            <a:pPr lvl="0"/>
            <a:r>
              <a:rPr lang="en-US" dirty="0" smtClean="0"/>
              <a:t>Receive respectful treatment.</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rights (cont’)</a:t>
            </a:r>
            <a:endParaRPr lang="en-US" dirty="0"/>
          </a:p>
        </p:txBody>
      </p:sp>
      <p:sp>
        <p:nvSpPr>
          <p:cNvPr id="3" name="Content Placeholder 2"/>
          <p:cNvSpPr>
            <a:spLocks noGrp="1"/>
          </p:cNvSpPr>
          <p:nvPr>
            <p:ph idx="1"/>
          </p:nvPr>
        </p:nvSpPr>
        <p:spPr>
          <a:xfrm>
            <a:off x="762000" y="1676400"/>
            <a:ext cx="8001000" cy="4449763"/>
          </a:xfrm>
        </p:spPr>
        <p:txBody>
          <a:bodyPr>
            <a:normAutofit fontScale="92500" lnSpcReduction="10000"/>
          </a:bodyPr>
          <a:lstStyle/>
          <a:p>
            <a:pPr lvl="0"/>
            <a:r>
              <a:rPr lang="en-US" dirty="0" smtClean="0"/>
              <a:t>A safe environment, free from sexual, physical and emotional abuse.</a:t>
            </a:r>
          </a:p>
          <a:p>
            <a:pPr lvl="0"/>
            <a:r>
              <a:rPr lang="en-US" dirty="0" smtClean="0"/>
              <a:t>Refuse to answer any question or disclose information that patient’s doesn’t feel as disclosing.</a:t>
            </a:r>
          </a:p>
          <a:p>
            <a:pPr lvl="0"/>
            <a:r>
              <a:rPr lang="en-US" dirty="0" smtClean="0"/>
              <a:t>Request and receive information about progress of therapy.</a:t>
            </a:r>
          </a:p>
          <a:p>
            <a:pPr lvl="0"/>
            <a:r>
              <a:rPr lang="en-US" dirty="0" smtClean="0"/>
              <a:t>Know the limits of confidentiality and the circumstances in which a therapist is legally required to disclose information to others.</a:t>
            </a:r>
          </a:p>
          <a:p>
            <a:r>
              <a:rPr lang="en-US" dirty="0" smtClean="0"/>
              <a:t>Know if there are supervisors, consultants, students, or others with whom therapist will discuss the case.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rights</a:t>
            </a:r>
            <a:endParaRPr lang="en-US" dirty="0"/>
          </a:p>
        </p:txBody>
      </p:sp>
      <p:sp>
        <p:nvSpPr>
          <p:cNvPr id="3" name="Content Placeholder 2"/>
          <p:cNvSpPr>
            <a:spLocks noGrp="1"/>
          </p:cNvSpPr>
          <p:nvPr>
            <p:ph idx="1"/>
          </p:nvPr>
        </p:nvSpPr>
        <p:spPr>
          <a:xfrm>
            <a:off x="1089024" y="1801906"/>
            <a:ext cx="7445376" cy="4675094"/>
          </a:xfrm>
        </p:spPr>
        <p:txBody>
          <a:bodyPr>
            <a:normAutofit fontScale="92500"/>
          </a:bodyPr>
          <a:lstStyle/>
          <a:p>
            <a:pPr lvl="0"/>
            <a:r>
              <a:rPr lang="en-US" dirty="0" smtClean="0"/>
              <a:t>Refuse a particular type of treatment, or end treatment.</a:t>
            </a:r>
          </a:p>
          <a:p>
            <a:pPr lvl="0"/>
            <a:r>
              <a:rPr lang="en-US" dirty="0" smtClean="0"/>
              <a:t>Refuse electronic recording</a:t>
            </a:r>
          </a:p>
          <a:p>
            <a:pPr lvl="0"/>
            <a:r>
              <a:rPr lang="en-US" dirty="0" smtClean="0"/>
              <a:t>Request and (in most cases) receive a summary of the file, including diagnosis, progress, and type of treatment.</a:t>
            </a:r>
          </a:p>
          <a:p>
            <a:pPr lvl="0"/>
            <a:r>
              <a:rPr lang="en-US" dirty="0" smtClean="0"/>
              <a:t>Report unethical and illegal behavior by a therapist.</a:t>
            </a:r>
          </a:p>
          <a:p>
            <a:pPr lvl="0"/>
            <a:r>
              <a:rPr lang="en-US" dirty="0" smtClean="0"/>
              <a:t>Receive a second opinion at any time about the therapy or therapist’s methods.</a:t>
            </a:r>
          </a:p>
          <a:p>
            <a:r>
              <a:rPr lang="en-US" dirty="0" smtClean="0"/>
              <a:t>Have a copy of the record transferred to any therapist or agency the patient’s choose.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Termination </a:t>
            </a:r>
            <a:endParaRPr lang="en-US" dirty="0"/>
          </a:p>
        </p:txBody>
      </p:sp>
      <p:sp>
        <p:nvSpPr>
          <p:cNvPr id="3" name="Content Placeholder 2"/>
          <p:cNvSpPr>
            <a:spLocks noGrp="1"/>
          </p:cNvSpPr>
          <p:nvPr>
            <p:ph idx="1"/>
          </p:nvPr>
        </p:nvSpPr>
        <p:spPr>
          <a:xfrm>
            <a:off x="685800" y="1801906"/>
            <a:ext cx="7772400" cy="4522694"/>
          </a:xfrm>
        </p:spPr>
        <p:txBody>
          <a:bodyPr>
            <a:normAutofit fontScale="77500" lnSpcReduction="20000"/>
          </a:bodyPr>
          <a:lstStyle/>
          <a:p>
            <a:pPr>
              <a:buNone/>
            </a:pPr>
            <a:r>
              <a:rPr lang="en-US" dirty="0" smtClean="0"/>
              <a:t>Since many clients consult because they have been affected by issues of abandonment, especial attention should be placed on termination</a:t>
            </a:r>
          </a:p>
          <a:p>
            <a:pPr>
              <a:buNone/>
            </a:pPr>
            <a:r>
              <a:rPr lang="en-US" dirty="0" smtClean="0"/>
              <a:t>Clinically effective and ethical termination should include:</a:t>
            </a:r>
          </a:p>
          <a:p>
            <a:r>
              <a:rPr lang="en-US" dirty="0" smtClean="0"/>
              <a:t>A discussion between therapist and client, several sessions ahead of termination. </a:t>
            </a:r>
          </a:p>
          <a:p>
            <a:r>
              <a:rPr lang="en-US" dirty="0" smtClean="0"/>
              <a:t>Must be addressed in a thoughtful and sensitive manner.</a:t>
            </a:r>
          </a:p>
          <a:p>
            <a:r>
              <a:rPr lang="en-US" dirty="0" smtClean="0"/>
              <a:t>Efforts must be made to assist clients/patients to obtain needed services through referral prior to ending the present therapeutic relationship. </a:t>
            </a:r>
          </a:p>
          <a:p>
            <a:r>
              <a:rPr lang="en-US" dirty="0" smtClean="0"/>
              <a:t>Codes of Ethics of the mental health professions are consistent in requiring that clinicians assess each client's/patient's ongoing treatment needs prior to initiating termination.</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AutoShape 2"/>
          <p:cNvSpPr>
            <a:spLocks noGrp="1" noChangeArrowheads="1"/>
          </p:cNvSpPr>
          <p:nvPr>
            <p:ph type="title"/>
          </p:nvPr>
        </p:nvSpPr>
        <p:spPr>
          <a:xfrm>
            <a:off x="762000" y="533400"/>
            <a:ext cx="7558088" cy="828675"/>
          </a:xfrm>
        </p:spPr>
        <p:txBody>
          <a:bodyPr/>
          <a:lstStyle/>
          <a:p>
            <a:r>
              <a:rPr lang="en-US" sz="3600" dirty="0"/>
              <a:t>Cultural </a:t>
            </a:r>
            <a:r>
              <a:rPr lang="en-US" sz="3600" dirty="0" smtClean="0"/>
              <a:t>Issues</a:t>
            </a:r>
            <a:endParaRPr lang="en-US" sz="3600" dirty="0"/>
          </a:p>
        </p:txBody>
      </p:sp>
      <p:sp>
        <p:nvSpPr>
          <p:cNvPr id="29699" name="Rectangle 3"/>
          <p:cNvSpPr>
            <a:spLocks noGrp="1" noChangeArrowheads="1"/>
          </p:cNvSpPr>
          <p:nvPr>
            <p:ph idx="1"/>
          </p:nvPr>
        </p:nvSpPr>
        <p:spPr>
          <a:xfrm>
            <a:off x="1066800" y="1524000"/>
            <a:ext cx="7010400" cy="3886200"/>
          </a:xfrm>
        </p:spPr>
        <p:txBody>
          <a:bodyPr>
            <a:normAutofit/>
          </a:bodyPr>
          <a:lstStyle/>
          <a:p>
            <a:pPr>
              <a:lnSpc>
                <a:spcPct val="80000"/>
              </a:lnSpc>
            </a:pPr>
            <a:r>
              <a:rPr lang="en-US" sz="2800" dirty="0"/>
              <a:t>Ethical standards require counselors to be aware of the appropriate and ethical use of</a:t>
            </a:r>
            <a:r>
              <a:rPr lang="en-US" sz="2800" dirty="0" smtClean="0"/>
              <a:t> assessment tools and therapeutic modalities. </a:t>
            </a:r>
          </a:p>
          <a:p>
            <a:pPr>
              <a:lnSpc>
                <a:spcPct val="80000"/>
              </a:lnSpc>
            </a:pPr>
            <a:r>
              <a:rPr lang="en-US" sz="2800" dirty="0" smtClean="0"/>
              <a:t>Maintaining </a:t>
            </a:r>
            <a:r>
              <a:rPr lang="en-US" sz="2800" dirty="0"/>
              <a:t>cultural awareness as you</a:t>
            </a:r>
            <a:r>
              <a:rPr lang="en-US" sz="2800" dirty="0" smtClean="0"/>
              <a:t> assess or engage a client will </a:t>
            </a:r>
            <a:r>
              <a:rPr lang="en-US" sz="2800" dirty="0"/>
              <a:t>help to meet the golden principles</a:t>
            </a:r>
            <a:r>
              <a:rPr lang="en-US" sz="2800" dirty="0" smtClean="0"/>
              <a:t>.</a:t>
            </a:r>
          </a:p>
        </p:txBody>
      </p:sp>
    </p:spTree>
  </p:cSld>
  <p:clrMapOvr>
    <a:masterClrMapping/>
  </p:clrMapOvr>
  <p:transition>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AutoShape 2"/>
          <p:cNvSpPr>
            <a:spLocks noGrp="1" noChangeArrowheads="1"/>
          </p:cNvSpPr>
          <p:nvPr>
            <p:ph type="ctrTitle"/>
          </p:nvPr>
        </p:nvSpPr>
        <p:spPr/>
        <p:txBody>
          <a:bodyPr/>
          <a:lstStyle/>
          <a:p>
            <a:r>
              <a:rPr lang="en-US" dirty="0"/>
              <a:t>Sexual Contact with Clients</a:t>
            </a:r>
          </a:p>
        </p:txBody>
      </p:sp>
      <p:sp>
        <p:nvSpPr>
          <p:cNvPr id="44035" name="Rectangle 3"/>
          <p:cNvSpPr>
            <a:spLocks noGrp="1" noChangeArrowheads="1"/>
          </p:cNvSpPr>
          <p:nvPr>
            <p:ph type="subTitle" idx="1"/>
          </p:nvPr>
        </p:nvSpPr>
        <p:spPr/>
        <p:txBody>
          <a:bodyPr/>
          <a:lstStyle/>
          <a:p>
            <a:r>
              <a:rPr lang="en-US" sz="5400" dirty="0" smtClean="0"/>
              <a:t>No, no!</a:t>
            </a:r>
            <a:endParaRPr lang="en-US" sz="5400" dirty="0"/>
          </a:p>
        </p:txBody>
      </p:sp>
    </p:spTree>
  </p:cSld>
  <p:clrMapOvr>
    <a:masterClrMapping/>
  </p:clrMapOvr>
  <p:transition>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a:xfrm>
            <a:off x="762000" y="457200"/>
            <a:ext cx="7924800" cy="990600"/>
          </a:xfrm>
        </p:spPr>
        <p:txBody>
          <a:bodyPr/>
          <a:lstStyle/>
          <a:p>
            <a:r>
              <a:rPr lang="en-US" dirty="0"/>
              <a:t>TRUE  or FALSE</a:t>
            </a:r>
          </a:p>
        </p:txBody>
      </p:sp>
      <p:sp>
        <p:nvSpPr>
          <p:cNvPr id="45059" name="Rectangle 3"/>
          <p:cNvSpPr>
            <a:spLocks noGrp="1" noChangeArrowheads="1"/>
          </p:cNvSpPr>
          <p:nvPr>
            <p:ph idx="1"/>
          </p:nvPr>
        </p:nvSpPr>
        <p:spPr>
          <a:xfrm>
            <a:off x="838200" y="1752600"/>
            <a:ext cx="7924800" cy="4572000"/>
          </a:xfrm>
        </p:spPr>
        <p:txBody>
          <a:bodyPr>
            <a:normAutofit fontScale="92500" lnSpcReduction="10000"/>
          </a:bodyPr>
          <a:lstStyle/>
          <a:p>
            <a:pPr>
              <a:lnSpc>
                <a:spcPct val="80000"/>
              </a:lnSpc>
              <a:buFont typeface="Wingdings" pitchFamily="-84" charset="2"/>
              <a:buAutoNum type="arabicPeriod"/>
            </a:pPr>
            <a:r>
              <a:rPr lang="en-US" sz="4000" dirty="0"/>
              <a:t>Male therapists are</a:t>
            </a:r>
            <a:r>
              <a:rPr lang="en-US" sz="4000" dirty="0" smtClean="0"/>
              <a:t> 1.5 – 9 times  more likely to be the offenders, </a:t>
            </a:r>
            <a:r>
              <a:rPr lang="en-US" sz="4000" dirty="0"/>
              <a:t>and female clients</a:t>
            </a:r>
            <a:r>
              <a:rPr lang="en-US" sz="4000" dirty="0" smtClean="0"/>
              <a:t> are most </a:t>
            </a:r>
            <a:r>
              <a:rPr lang="en-US" sz="4000" dirty="0"/>
              <a:t>often the victims.</a:t>
            </a:r>
            <a:endParaRPr lang="en-US" sz="4000" dirty="0" smtClean="0"/>
          </a:p>
          <a:p>
            <a:pPr>
              <a:lnSpc>
                <a:spcPct val="80000"/>
              </a:lnSpc>
              <a:buFont typeface="Wingdings" pitchFamily="-84" charset="2"/>
              <a:buAutoNum type="arabicPeriod"/>
            </a:pPr>
            <a:r>
              <a:rPr lang="en-US" sz="4000" dirty="0" smtClean="0"/>
              <a:t> Sexual contact in therapy </a:t>
            </a:r>
            <a:r>
              <a:rPr lang="en-US" sz="4000" dirty="0"/>
              <a:t>is not limited to </a:t>
            </a:r>
            <a:r>
              <a:rPr lang="en-US" sz="4000" dirty="0" smtClean="0"/>
              <a:t>adults, includes </a:t>
            </a:r>
            <a:r>
              <a:rPr lang="en-US" sz="4000" dirty="0"/>
              <a:t>children.</a:t>
            </a:r>
          </a:p>
          <a:p>
            <a:pPr>
              <a:lnSpc>
                <a:spcPct val="80000"/>
              </a:lnSpc>
              <a:buFont typeface="Wingdings" pitchFamily="-84" charset="2"/>
              <a:buAutoNum type="arabicPeriod"/>
            </a:pPr>
            <a:r>
              <a:rPr lang="en-US" sz="4000" dirty="0"/>
              <a:t>The problem is increasing reported worldwide, not just in North America.</a:t>
            </a:r>
          </a:p>
          <a:p>
            <a:pPr algn="r">
              <a:lnSpc>
                <a:spcPct val="80000"/>
              </a:lnSpc>
              <a:buFont typeface="Wingdings" pitchFamily="-84" charset="2"/>
              <a:buNone/>
            </a:pPr>
            <a:r>
              <a:rPr lang="en-US" sz="1600" dirty="0"/>
              <a:t>(</a:t>
            </a:r>
            <a:r>
              <a:rPr lang="en-US" sz="1600" dirty="0" err="1"/>
              <a:t>Welfel</a:t>
            </a:r>
            <a:r>
              <a:rPr lang="en-US" sz="1600" dirty="0"/>
              <a:t>, 1998)</a:t>
            </a: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blinds(horizontal)">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blinds(horizontal)">
                                      <p:cBhvr>
                                        <p:cTn id="12" dur="5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blinds(horizontal)">
                                      <p:cBhvr>
                                        <p:cTn id="17" dur="500"/>
                                        <p:tgtEl>
                                          <p:spTgt spid="450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AutoShape 2"/>
          <p:cNvSpPr>
            <a:spLocks noGrp="1" noChangeArrowheads="1"/>
          </p:cNvSpPr>
          <p:nvPr>
            <p:ph type="title"/>
          </p:nvPr>
        </p:nvSpPr>
        <p:spPr/>
        <p:txBody>
          <a:bodyPr/>
          <a:lstStyle/>
          <a:p>
            <a:r>
              <a:rPr lang="en-US" dirty="0" smtClean="0"/>
              <a:t>Aroused by a client?</a:t>
            </a:r>
            <a:endParaRPr lang="en-US" dirty="0"/>
          </a:p>
        </p:txBody>
      </p:sp>
      <p:sp>
        <p:nvSpPr>
          <p:cNvPr id="46083" name="Rectangle 3"/>
          <p:cNvSpPr>
            <a:spLocks noGrp="1" noChangeArrowheads="1"/>
          </p:cNvSpPr>
          <p:nvPr>
            <p:ph idx="1"/>
          </p:nvPr>
        </p:nvSpPr>
        <p:spPr>
          <a:xfrm>
            <a:off x="762000" y="1828800"/>
            <a:ext cx="7769225" cy="4800600"/>
          </a:xfrm>
        </p:spPr>
        <p:txBody>
          <a:bodyPr>
            <a:normAutofit/>
          </a:bodyPr>
          <a:lstStyle/>
          <a:p>
            <a:pPr>
              <a:lnSpc>
                <a:spcPct val="90000"/>
              </a:lnSpc>
            </a:pPr>
            <a:r>
              <a:rPr lang="en-US" dirty="0"/>
              <a:t>Seek</a:t>
            </a:r>
            <a:r>
              <a:rPr lang="en-US" dirty="0" smtClean="0"/>
              <a:t> help for </a:t>
            </a:r>
            <a:r>
              <a:rPr lang="en-US" dirty="0"/>
              <a:t>yourself if</a:t>
            </a:r>
            <a:r>
              <a:rPr lang="en-US" dirty="0" smtClean="0"/>
              <a:t> you feel attracted to a client</a:t>
            </a:r>
          </a:p>
          <a:p>
            <a:pPr>
              <a:lnSpc>
                <a:spcPct val="90000"/>
              </a:lnSpc>
            </a:pPr>
            <a:r>
              <a:rPr lang="en-US" dirty="0"/>
              <a:t>Consult with colleague</a:t>
            </a:r>
            <a:r>
              <a:rPr lang="en-US" dirty="0" smtClean="0"/>
              <a:t> (</a:t>
            </a:r>
            <a:r>
              <a:rPr lang="en-US" dirty="0"/>
              <a:t>ACA Code of Ethics, 2005)</a:t>
            </a:r>
          </a:p>
          <a:p>
            <a:pPr lvl="2">
              <a:lnSpc>
                <a:spcPct val="90000"/>
              </a:lnSpc>
            </a:pPr>
            <a:r>
              <a:rPr lang="en-US" sz="2800" dirty="0"/>
              <a:t>A.5.a Current Clients</a:t>
            </a:r>
          </a:p>
          <a:p>
            <a:pPr>
              <a:lnSpc>
                <a:spcPct val="90000"/>
              </a:lnSpc>
              <a:buFont typeface="Wingdings" pitchFamily="-84" charset="2"/>
              <a:buNone/>
            </a:pPr>
            <a:r>
              <a:rPr lang="en-US" dirty="0"/>
              <a:t>		“Sexual or romantic counselor-client interactions or relationships with current clients, their romantic partners, or their family members are prohibited.”</a:t>
            </a:r>
          </a:p>
        </p:txBody>
      </p:sp>
    </p:spTree>
  </p:cSld>
  <p:clrMapOvr>
    <a:masterClrMapping/>
  </p:clrMapOvr>
  <p:transition>
    <p:pull/>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AutoShape 2"/>
          <p:cNvSpPr>
            <a:spLocks noGrp="1" noChangeArrowheads="1"/>
          </p:cNvSpPr>
          <p:nvPr>
            <p:ph type="title"/>
          </p:nvPr>
        </p:nvSpPr>
        <p:spPr/>
        <p:txBody>
          <a:bodyPr/>
          <a:lstStyle/>
          <a:p>
            <a:pPr algn="ctr"/>
            <a:r>
              <a:rPr lang="en-US" sz="3200"/>
              <a:t>Working with Clients with HIV or AIDS</a:t>
            </a:r>
            <a:br>
              <a:rPr lang="en-US" sz="3200"/>
            </a:br>
            <a:r>
              <a:rPr lang="en-US" sz="3200"/>
              <a:t>What does ACA say?</a:t>
            </a:r>
          </a:p>
        </p:txBody>
      </p:sp>
      <p:sp>
        <p:nvSpPr>
          <p:cNvPr id="51203" name="Rectangle 3"/>
          <p:cNvSpPr>
            <a:spLocks noGrp="1" noChangeArrowheads="1"/>
          </p:cNvSpPr>
          <p:nvPr>
            <p:ph idx="1"/>
          </p:nvPr>
        </p:nvSpPr>
        <p:spPr>
          <a:xfrm>
            <a:off x="685800" y="1905000"/>
            <a:ext cx="8001000" cy="4953000"/>
          </a:xfrm>
        </p:spPr>
        <p:txBody>
          <a:bodyPr>
            <a:normAutofit/>
          </a:bodyPr>
          <a:lstStyle/>
          <a:p>
            <a:pPr algn="ctr">
              <a:lnSpc>
                <a:spcPct val="80000"/>
              </a:lnSpc>
              <a:buFont typeface="Wingdings" pitchFamily="-84" charset="2"/>
              <a:buNone/>
            </a:pPr>
            <a:r>
              <a:rPr lang="en-US" b="1" dirty="0"/>
              <a:t>B.2.b    Contagious, Life-Threatening Diseases</a:t>
            </a:r>
          </a:p>
          <a:p>
            <a:pPr>
              <a:buFont typeface="Wingdings" pitchFamily="-84" charset="2"/>
              <a:buNone/>
            </a:pPr>
            <a:r>
              <a:rPr lang="en-US" sz="2400" dirty="0"/>
              <a:t>	“When clients disclose that they have a disease commonly known to be both communicable and life threatening, counselors may be justified in disclosing information to identifiable third parties, if they are known to be at demonstrable and high risk of contracting the disease.  Prior to making a disclosure, counselors confirm that there is such a diagnosis and assess the intent of the clients to inform the third parties about their disease or to engage in any behaviors that may be harmful to an identifiable third party” (ACA Code of Ethics, 2005).</a:t>
            </a:r>
          </a:p>
        </p:txBody>
      </p:sp>
    </p:spTree>
  </p:cSld>
  <p:clrMapOvr>
    <a:masterClrMapping/>
  </p:clrMapOvr>
  <p:transition>
    <p:pull/>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AutoShape 2"/>
          <p:cNvSpPr>
            <a:spLocks noGrp="1" noChangeArrowheads="1"/>
          </p:cNvSpPr>
          <p:nvPr>
            <p:ph type="title"/>
          </p:nvPr>
        </p:nvSpPr>
        <p:spPr/>
        <p:txBody>
          <a:bodyPr/>
          <a:lstStyle/>
          <a:p>
            <a:pPr algn="ctr"/>
            <a:r>
              <a:rPr lang="en-US" dirty="0" smtClean="0"/>
              <a:t>Disclosures</a:t>
            </a:r>
            <a:endParaRPr lang="en-US" dirty="0"/>
          </a:p>
        </p:txBody>
      </p:sp>
      <p:sp>
        <p:nvSpPr>
          <p:cNvPr id="53251" name="Rectangle 3"/>
          <p:cNvSpPr>
            <a:spLocks noGrp="1" noChangeArrowheads="1"/>
          </p:cNvSpPr>
          <p:nvPr>
            <p:ph idx="1"/>
          </p:nvPr>
        </p:nvSpPr>
        <p:spPr>
          <a:xfrm>
            <a:off x="838200" y="1676400"/>
            <a:ext cx="7693025" cy="5181600"/>
          </a:xfrm>
        </p:spPr>
        <p:txBody>
          <a:bodyPr/>
          <a:lstStyle/>
          <a:p>
            <a:pPr marL="533400" indent="-533400">
              <a:lnSpc>
                <a:spcPct val="90000"/>
              </a:lnSpc>
              <a:buFont typeface="Wingdings" pitchFamily="-84" charset="2"/>
              <a:buAutoNum type="arabicPeriod"/>
            </a:pPr>
            <a:r>
              <a:rPr lang="en-US" dirty="0" smtClean="0"/>
              <a:t>Tell </a:t>
            </a:r>
            <a:r>
              <a:rPr lang="en-US" dirty="0"/>
              <a:t>the client about limits of </a:t>
            </a:r>
            <a:r>
              <a:rPr lang="en-US" dirty="0" smtClean="0"/>
              <a:t>confidentiality during the first session. Make them sign a confidentiality agreement.</a:t>
            </a:r>
          </a:p>
          <a:p>
            <a:pPr marL="533400" indent="-533400">
              <a:lnSpc>
                <a:spcPct val="90000"/>
              </a:lnSpc>
              <a:buFont typeface="Wingdings" pitchFamily="-84" charset="2"/>
              <a:buAutoNum type="arabicPeriod"/>
            </a:pPr>
            <a:r>
              <a:rPr lang="en-US" dirty="0"/>
              <a:t>Get</a:t>
            </a:r>
            <a:r>
              <a:rPr lang="en-US" dirty="0" smtClean="0"/>
              <a:t> written permission </a:t>
            </a:r>
            <a:r>
              <a:rPr lang="en-US" dirty="0"/>
              <a:t>from client</a:t>
            </a:r>
            <a:r>
              <a:rPr lang="en-US" dirty="0" smtClean="0"/>
              <a:t> if you need to </a:t>
            </a:r>
            <a:r>
              <a:rPr lang="en-US" dirty="0"/>
              <a:t>contact relevant medical personnel</a:t>
            </a:r>
            <a:endParaRPr lang="en-US" dirty="0" smtClean="0"/>
          </a:p>
          <a:p>
            <a:pPr marL="533400" indent="-533400">
              <a:lnSpc>
                <a:spcPct val="90000"/>
              </a:lnSpc>
              <a:buFont typeface="Wingdings" pitchFamily="-84" charset="2"/>
              <a:buAutoNum type="arabicPeriod"/>
            </a:pPr>
            <a:r>
              <a:rPr lang="en-US" dirty="0" smtClean="0"/>
              <a:t>Notify the client that </a:t>
            </a:r>
            <a:r>
              <a:rPr lang="en-US" dirty="0"/>
              <a:t>if he/she does not act to protect </a:t>
            </a:r>
            <a:r>
              <a:rPr lang="en-US" dirty="0" smtClean="0"/>
              <a:t>others from harm (including contagion of sexually transmitted diseases), </a:t>
            </a:r>
            <a:r>
              <a:rPr lang="en-US" dirty="0"/>
              <a:t>the counselor will report to the contacts or state health department (if contacts are unknown)			</a:t>
            </a:r>
            <a:r>
              <a:rPr lang="en-US" sz="1400" dirty="0"/>
              <a:t>(Erickson, 1990)</a:t>
            </a:r>
          </a:p>
        </p:txBody>
      </p:sp>
    </p:spTree>
  </p:cSld>
  <p:clrMapOvr>
    <a:masterClrMapping/>
  </p:clrMapOvr>
  <p:transition>
    <p:pull/>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AutoShape 2"/>
          <p:cNvSpPr>
            <a:spLocks noGrp="1" noChangeArrowheads="1"/>
          </p:cNvSpPr>
          <p:nvPr>
            <p:ph type="title"/>
          </p:nvPr>
        </p:nvSpPr>
        <p:spPr/>
        <p:txBody>
          <a:bodyPr/>
          <a:lstStyle/>
          <a:p>
            <a:pPr algn="ctr"/>
            <a:r>
              <a:rPr lang="en-US" sz="3200" dirty="0" smtClean="0"/>
              <a:t>Reasons for Breaking </a:t>
            </a:r>
            <a:r>
              <a:rPr lang="en-US" sz="3200" dirty="0"/>
              <a:t>Confidentiality</a:t>
            </a:r>
          </a:p>
        </p:txBody>
      </p:sp>
      <p:sp>
        <p:nvSpPr>
          <p:cNvPr id="52227" name="Rectangle 3"/>
          <p:cNvSpPr>
            <a:spLocks noGrp="1" noChangeArrowheads="1"/>
          </p:cNvSpPr>
          <p:nvPr>
            <p:ph idx="1"/>
          </p:nvPr>
        </p:nvSpPr>
        <p:spPr>
          <a:xfrm>
            <a:off x="838200" y="1524000"/>
            <a:ext cx="7693025" cy="5334000"/>
          </a:xfrm>
        </p:spPr>
        <p:txBody>
          <a:bodyPr>
            <a:normAutofit/>
          </a:bodyPr>
          <a:lstStyle/>
          <a:p>
            <a:pPr marL="533400" indent="-533400"/>
            <a:r>
              <a:rPr lang="en-US" sz="2400" dirty="0"/>
              <a:t>According to Gray and Harding (1988), therapists are justified in breaking confidentiality when: </a:t>
            </a:r>
            <a:endParaRPr lang="en-US" sz="2400" dirty="0" smtClean="0"/>
          </a:p>
          <a:p>
            <a:pPr marL="828675" lvl="1" indent="-533400">
              <a:buFont typeface="Wingdings" pitchFamily="-84" charset="2"/>
              <a:buAutoNum type="arabicPeriod"/>
            </a:pPr>
            <a:r>
              <a:rPr lang="en-US" sz="2200" dirty="0" smtClean="0"/>
              <a:t>the </a:t>
            </a:r>
            <a:r>
              <a:rPr lang="en-US" sz="2200" dirty="0"/>
              <a:t>client is known to have a medically verified diagnosis of HIV infection or AIDS and refuses to make contacts aware of the situation</a:t>
            </a:r>
            <a:r>
              <a:rPr lang="en-US" sz="2200" dirty="0" smtClean="0"/>
              <a:t>”</a:t>
            </a:r>
          </a:p>
          <a:p>
            <a:pPr marL="828675" lvl="1" indent="-533400">
              <a:buFont typeface="Wingdings" pitchFamily="-84" charset="2"/>
              <a:buAutoNum type="arabicPeriod"/>
            </a:pPr>
            <a:r>
              <a:rPr lang="en-US" sz="2200" dirty="0"/>
              <a:t>“the risk of other identifiable victims is (or seems) imminent.”</a:t>
            </a:r>
          </a:p>
        </p:txBody>
      </p:sp>
    </p:spTree>
  </p:cSld>
  <p:clrMapOvr>
    <a:masterClrMapping/>
  </p:clrMapOvr>
  <p:transition>
    <p:pull/>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AutoShape 2"/>
          <p:cNvSpPr>
            <a:spLocks noGrp="1" noChangeArrowheads="1"/>
          </p:cNvSpPr>
          <p:nvPr>
            <p:ph type="title"/>
          </p:nvPr>
        </p:nvSpPr>
        <p:spPr>
          <a:xfrm>
            <a:off x="990600" y="274637"/>
            <a:ext cx="7370763" cy="1339009"/>
          </a:xfrm>
        </p:spPr>
        <p:txBody>
          <a:bodyPr/>
          <a:lstStyle/>
          <a:p>
            <a:pPr algn="ctr"/>
            <a:r>
              <a:rPr lang="en-US" dirty="0" smtClean="0"/>
              <a:t>Counseling and </a:t>
            </a:r>
            <a:r>
              <a:rPr lang="en-US" dirty="0"/>
              <a:t>Technology</a:t>
            </a:r>
          </a:p>
        </p:txBody>
      </p:sp>
      <p:sp>
        <p:nvSpPr>
          <p:cNvPr id="54275" name="Rectangle 3"/>
          <p:cNvSpPr>
            <a:spLocks noGrp="1" noChangeArrowheads="1"/>
          </p:cNvSpPr>
          <p:nvPr>
            <p:ph idx="1"/>
          </p:nvPr>
        </p:nvSpPr>
        <p:spPr>
          <a:xfrm>
            <a:off x="838200" y="2362200"/>
            <a:ext cx="7693025" cy="4267200"/>
          </a:xfrm>
        </p:spPr>
        <p:txBody>
          <a:bodyPr/>
          <a:lstStyle/>
          <a:p>
            <a:pPr>
              <a:lnSpc>
                <a:spcPct val="90000"/>
              </a:lnSpc>
            </a:pPr>
            <a:r>
              <a:rPr lang="en-US" dirty="0"/>
              <a:t>If you keep case notes on a computer and your hard drive crashes, is that an ethical violation?</a:t>
            </a:r>
          </a:p>
          <a:p>
            <a:pPr>
              <a:lnSpc>
                <a:spcPct val="90000"/>
              </a:lnSpc>
            </a:pPr>
            <a:r>
              <a:rPr lang="en-US" dirty="0"/>
              <a:t>Are you violating confidentiality by communicating with a client or supervisee via email? </a:t>
            </a:r>
          </a:p>
          <a:p>
            <a:pPr>
              <a:lnSpc>
                <a:spcPct val="90000"/>
              </a:lnSpc>
            </a:pPr>
            <a:r>
              <a:rPr lang="en-US" dirty="0"/>
              <a:t>Can counseling really be done over the internet? 			</a:t>
            </a:r>
          </a:p>
          <a:p>
            <a:pPr>
              <a:lnSpc>
                <a:spcPct val="90000"/>
              </a:lnSpc>
              <a:buFont typeface="Wingdings" pitchFamily="-84" charset="2"/>
              <a:buNone/>
            </a:pPr>
            <a:endParaRPr lang="en-US" dirty="0"/>
          </a:p>
          <a:p>
            <a:pPr algn="r">
              <a:lnSpc>
                <a:spcPct val="90000"/>
              </a:lnSpc>
              <a:buFont typeface="Wingdings" pitchFamily="-84" charset="2"/>
              <a:buNone/>
            </a:pPr>
            <a:r>
              <a:rPr lang="en-US" sz="1400" dirty="0"/>
              <a:t>(</a:t>
            </a:r>
            <a:r>
              <a:rPr lang="en-US" sz="1400" dirty="0" err="1"/>
              <a:t>Cottone</a:t>
            </a:r>
            <a:r>
              <a:rPr lang="en-US" sz="1400" dirty="0"/>
              <a:t> &amp; </a:t>
            </a:r>
            <a:r>
              <a:rPr lang="en-US" sz="1400" dirty="0" err="1"/>
              <a:t>Tarvydas</a:t>
            </a:r>
            <a:r>
              <a:rPr lang="en-US" sz="1400" dirty="0"/>
              <a:t>, 1998)</a:t>
            </a:r>
            <a:endParaRPr lang="en-US" dirty="0"/>
          </a:p>
        </p:txBody>
      </p:sp>
    </p:spTree>
  </p:cSld>
  <p:clrMapOvr>
    <a:masterClrMapping/>
  </p:clrMapOvr>
  <p:transition>
    <p:pull/>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first…</a:t>
            </a:r>
            <a:endParaRPr lang="en-US" dirty="0"/>
          </a:p>
        </p:txBody>
      </p:sp>
      <p:sp>
        <p:nvSpPr>
          <p:cNvPr id="3" name="Content Placeholder 2"/>
          <p:cNvSpPr>
            <a:spLocks noGrp="1"/>
          </p:cNvSpPr>
          <p:nvPr>
            <p:ph idx="1"/>
          </p:nvPr>
        </p:nvSpPr>
        <p:spPr/>
        <p:txBody>
          <a:bodyPr/>
          <a:lstStyle/>
          <a:p>
            <a:r>
              <a:rPr lang="en-US" dirty="0" smtClean="0"/>
              <a:t>Get to know what the regulations about confidentiality are.</a:t>
            </a:r>
          </a:p>
          <a:p>
            <a:endParaRPr lang="en-US" dirty="0" smtClean="0"/>
          </a:p>
          <a:p>
            <a:r>
              <a:rPr lang="en-US" dirty="0" smtClean="0"/>
              <a:t>Have you heard of HIPAA?</a:t>
            </a:r>
            <a:endParaRPr lang="en-US" dirty="0"/>
          </a:p>
        </p:txBody>
      </p:sp>
    </p:spTree>
  </p:cSld>
  <p:clrMapOvr>
    <a:masterClrMapping/>
  </p:clrMapOvr>
  <p:transition>
    <p:pull/>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dirty="0" smtClean="0"/>
              <a:t>HIPAA</a:t>
            </a:r>
          </a:p>
        </p:txBody>
      </p:sp>
      <p:sp>
        <p:nvSpPr>
          <p:cNvPr id="3" name="Content Placeholder 2"/>
          <p:cNvSpPr>
            <a:spLocks noGrp="1"/>
          </p:cNvSpPr>
          <p:nvPr>
            <p:ph idx="1"/>
          </p:nvPr>
        </p:nvSpPr>
        <p:spPr>
          <a:xfrm>
            <a:off x="762000" y="1801906"/>
            <a:ext cx="7599363" cy="4324257"/>
          </a:xfrm>
        </p:spPr>
        <p:txBody>
          <a:bodyPr>
            <a:normAutofit lnSpcReduction="10000"/>
          </a:bodyPr>
          <a:lstStyle/>
          <a:p>
            <a:pPr>
              <a:lnSpc>
                <a:spcPct val="90000"/>
              </a:lnSpc>
              <a:buNone/>
            </a:pPr>
            <a:r>
              <a:rPr lang="en-US" b="1" dirty="0" smtClean="0"/>
              <a:t>The acronym stands for: Health Insurance Portability and Accountability Act of 1996 (HIPAA) Privacy and Security Rules </a:t>
            </a:r>
          </a:p>
          <a:p>
            <a:pPr>
              <a:lnSpc>
                <a:spcPct val="90000"/>
              </a:lnSpc>
            </a:pPr>
            <a:r>
              <a:rPr lang="en-US" dirty="0" smtClean="0"/>
              <a:t>The Privacy and Security Rules apply only to </a:t>
            </a:r>
            <a:r>
              <a:rPr lang="en-US" b="1" dirty="0" smtClean="0"/>
              <a:t>covered entities</a:t>
            </a:r>
            <a:r>
              <a:rPr lang="en-US" dirty="0" smtClean="0"/>
              <a:t>.  Individuals, organizations, and agencies that meet the definition of a covered entity under HIPAA must comply with the Rules' requirements to </a:t>
            </a:r>
            <a:r>
              <a:rPr lang="en-US" b="1" dirty="0" smtClean="0"/>
              <a:t>protect the privacy and security of health information and must provide individuals with certain rights with respect to their health information</a:t>
            </a:r>
            <a:r>
              <a:rPr lang="en-US" dirty="0" smtClean="0"/>
              <a:t>.  If an entity is not a covered entity, it does not have to comply with the Privacy Rule or the Security Rule. </a:t>
            </a:r>
            <a:endParaRPr lang="en-US"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What is HIPAA?</a:t>
            </a:r>
          </a:p>
        </p:txBody>
      </p:sp>
      <p:sp>
        <p:nvSpPr>
          <p:cNvPr id="3" name="Content Placeholder 2"/>
          <p:cNvSpPr>
            <a:spLocks noGrp="1"/>
          </p:cNvSpPr>
          <p:nvPr>
            <p:ph idx="1"/>
          </p:nvPr>
        </p:nvSpPr>
        <p:spPr>
          <a:xfrm>
            <a:off x="457200" y="1676400"/>
            <a:ext cx="7770813" cy="4859338"/>
          </a:xfrm>
        </p:spPr>
        <p:txBody>
          <a:bodyPr/>
          <a:lstStyle/>
          <a:p>
            <a:r>
              <a:rPr lang="en-US" dirty="0" smtClean="0"/>
              <a:t>Passed in 1996 - Healthcare providers (and other agents) were mandated to have it in place by April 2003.</a:t>
            </a:r>
          </a:p>
          <a:p>
            <a:r>
              <a:rPr lang="en-US" dirty="0" smtClean="0"/>
              <a:t>Major purposes: </a:t>
            </a:r>
          </a:p>
          <a:p>
            <a:pPr lvl="1">
              <a:buFont typeface="Goudy Old Style" pitchFamily="-112" charset="0"/>
              <a:buAutoNum type="arabicPeriod"/>
            </a:pPr>
            <a:r>
              <a:rPr lang="en-US" dirty="0" smtClean="0"/>
              <a:t> To </a:t>
            </a:r>
            <a:r>
              <a:rPr lang="en-US" b="1" dirty="0" smtClean="0"/>
              <a:t>protect and enhance the rights of consumers </a:t>
            </a:r>
            <a:r>
              <a:rPr lang="en-US" dirty="0" smtClean="0"/>
              <a:t>by providing them access to their health information and controlling the inappropriate use of that information, </a:t>
            </a:r>
          </a:p>
          <a:p>
            <a:pPr lvl="1">
              <a:buFont typeface="Goudy Old Style" pitchFamily="-112" charset="0"/>
              <a:buAutoNum type="arabicPeriod"/>
            </a:pPr>
            <a:r>
              <a:rPr lang="en-US" dirty="0" smtClean="0"/>
              <a:t>To </a:t>
            </a:r>
            <a:r>
              <a:rPr lang="en-US" b="1" dirty="0" smtClean="0"/>
              <a:t>improve the quality of healthcare </a:t>
            </a:r>
            <a:r>
              <a:rPr lang="en-US" dirty="0" smtClean="0"/>
              <a:t>in the US by restoring faith among consumers, and </a:t>
            </a:r>
          </a:p>
          <a:p>
            <a:pPr lvl="1">
              <a:buFont typeface="Goudy Old Style" pitchFamily="-112" charset="0"/>
              <a:buAutoNum type="arabicPeriod"/>
            </a:pPr>
            <a:r>
              <a:rPr lang="en-US" dirty="0" smtClean="0"/>
              <a:t>To </a:t>
            </a:r>
            <a:r>
              <a:rPr lang="en-US" b="1" dirty="0" smtClean="0"/>
              <a:t>improve the efficiency and effectiveness </a:t>
            </a:r>
            <a:r>
              <a:rPr lang="en-US" dirty="0" smtClean="0"/>
              <a:t>of healthcare delivery by creating a national framework for health privacy protection.</a:t>
            </a:r>
          </a:p>
          <a:p>
            <a:endParaRPr lang="en-US"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PHI</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PHI stands for Protected Health Information. </a:t>
            </a:r>
          </a:p>
          <a:p>
            <a:r>
              <a:rPr lang="en-US" dirty="0" smtClean="0"/>
              <a:t>This concept is the backbone, the purpose, of HIPAA in that information must be protected for privacy and security. </a:t>
            </a:r>
          </a:p>
          <a:p>
            <a:pPr>
              <a:buNone/>
            </a:pPr>
            <a:r>
              <a:rPr lang="en-US" dirty="0" smtClean="0"/>
              <a:t>And TPO stands for Treatment, Payment and Operations. This acronym is really just interchangeable with PHI.</a:t>
            </a:r>
          </a:p>
          <a:p>
            <a:pPr>
              <a:buNone/>
            </a:pPr>
            <a:r>
              <a:rPr lang="en-US" dirty="0" smtClean="0"/>
              <a:t>http://</a:t>
            </a:r>
            <a:r>
              <a:rPr lang="en-US" dirty="0" err="1" smtClean="0"/>
              <a:t>www.hhs.gov/ocr/hipaa</a:t>
            </a:r>
            <a:endParaRPr lang="en-US" dirty="0" smtClean="0"/>
          </a:p>
          <a:p>
            <a:pPr>
              <a:buNone/>
            </a:pPr>
            <a:r>
              <a:rPr lang="en-US" dirty="0" smtClean="0"/>
              <a:t>http://</a:t>
            </a:r>
            <a:r>
              <a:rPr lang="en-US" dirty="0" err="1" smtClean="0"/>
              <a:t>www.hipaa.org</a:t>
            </a:r>
            <a:endParaRPr lang="en-US" dirty="0"/>
          </a:p>
        </p:txBody>
      </p:sp>
    </p:spTree>
  </p:cSld>
  <p:clrMapOvr>
    <a:masterClrMapping/>
  </p:clrMapOvr>
  <p:transition>
    <p:pull/>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287338"/>
            <a:ext cx="7313613" cy="868362"/>
          </a:xfrm>
        </p:spPr>
        <p:txBody>
          <a:bodyPr/>
          <a:lstStyle/>
          <a:p>
            <a:r>
              <a:rPr lang="en-US" smtClean="0"/>
              <a:t>Electronic form</a:t>
            </a:r>
          </a:p>
        </p:txBody>
      </p:sp>
      <p:sp>
        <p:nvSpPr>
          <p:cNvPr id="3" name="Content Placeholder 2"/>
          <p:cNvSpPr>
            <a:spLocks noGrp="1"/>
          </p:cNvSpPr>
          <p:nvPr>
            <p:ph idx="1"/>
          </p:nvPr>
        </p:nvSpPr>
        <p:spPr>
          <a:xfrm>
            <a:off x="474663" y="1143000"/>
            <a:ext cx="8212137" cy="5478463"/>
          </a:xfrm>
        </p:spPr>
        <p:txBody>
          <a:bodyPr>
            <a:normAutofit/>
          </a:bodyPr>
          <a:lstStyle/>
          <a:p>
            <a:pPr>
              <a:lnSpc>
                <a:spcPct val="80000"/>
              </a:lnSpc>
            </a:pPr>
            <a:r>
              <a:rPr lang="en-US" sz="1730" b="1" i="1" dirty="0" smtClean="0">
                <a:latin typeface="Verdana"/>
                <a:cs typeface="Verdana"/>
              </a:rPr>
              <a:t>An electronic form means: using electronic media, electronic storage media including memory devices in computers (hard drives) and any </a:t>
            </a:r>
            <a:r>
              <a:rPr lang="en-US" sz="1730" dirty="0" smtClean="0">
                <a:latin typeface="Verdana"/>
                <a:cs typeface="Verdana"/>
              </a:rPr>
              <a:t>removable/transportable digital memory medium, such as magnetic tape or disk, optical disk, or digital memory card; or transmission media used to exchange information already in electronic storage media. </a:t>
            </a:r>
          </a:p>
          <a:p>
            <a:pPr>
              <a:lnSpc>
                <a:spcPct val="80000"/>
              </a:lnSpc>
            </a:pPr>
            <a:r>
              <a:rPr lang="en-US" sz="1730" dirty="0" smtClean="0">
                <a:latin typeface="Verdana"/>
                <a:cs typeface="Verdana"/>
              </a:rPr>
              <a:t>Transmission media include, for example, the internet (wide-open), extranet (using internet technology to link a business with information accessible only to collaborating parties), leased lines, dial-up lines, private networks, and the physical movement of removable/transportable electronic storage media. </a:t>
            </a:r>
          </a:p>
          <a:p>
            <a:pPr>
              <a:lnSpc>
                <a:spcPct val="80000"/>
              </a:lnSpc>
            </a:pPr>
            <a:r>
              <a:rPr lang="en-US" sz="1730" dirty="0" smtClean="0">
                <a:latin typeface="Verdana"/>
                <a:cs typeface="Verdana"/>
              </a:rPr>
              <a:t>Certain transmissions, including of paper, </a:t>
            </a:r>
            <a:r>
              <a:rPr lang="en-US" sz="1730" b="1" dirty="0" smtClean="0">
                <a:latin typeface="Verdana"/>
                <a:cs typeface="Verdana"/>
              </a:rPr>
              <a:t>via facsimile</a:t>
            </a:r>
            <a:r>
              <a:rPr lang="en-US" sz="1730" dirty="0" smtClean="0">
                <a:latin typeface="Verdana"/>
                <a:cs typeface="Verdana"/>
              </a:rPr>
              <a:t>, and of voice, via telephone, are not considered to be transmissions via electronic media, because the information being exchanged did not exist in electronic form before the transmission.</a:t>
            </a:r>
          </a:p>
          <a:p>
            <a:pPr>
              <a:lnSpc>
                <a:spcPct val="80000"/>
              </a:lnSpc>
            </a:pPr>
            <a:r>
              <a:rPr lang="en-US" sz="2200" dirty="0" smtClean="0">
                <a:solidFill>
                  <a:srgbClr val="AF0C0C"/>
                </a:solidFill>
              </a:rPr>
              <a:t>This includes your computer, along with any faxes and e-mail messages sent. An electronic signature is required for all HIPAA transactions. </a:t>
            </a:r>
            <a:endParaRPr lang="en-US" sz="2200" dirty="0" smtClean="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Covered entities</a:t>
            </a:r>
          </a:p>
        </p:txBody>
      </p:sp>
      <p:sp>
        <p:nvSpPr>
          <p:cNvPr id="3" name="Content Placeholder 2"/>
          <p:cNvSpPr>
            <a:spLocks noGrp="1"/>
          </p:cNvSpPr>
          <p:nvPr>
            <p:ph idx="1"/>
          </p:nvPr>
        </p:nvSpPr>
        <p:spPr>
          <a:xfrm>
            <a:off x="914400" y="1735138"/>
            <a:ext cx="7313613" cy="4597400"/>
          </a:xfrm>
        </p:spPr>
        <p:txBody>
          <a:bodyPr/>
          <a:lstStyle/>
          <a:p>
            <a:pPr>
              <a:buFontTx/>
              <a:buNone/>
            </a:pPr>
            <a:r>
              <a:rPr lang="en-US" b="1" smtClean="0"/>
              <a:t>A Health Care Provider</a:t>
            </a:r>
          </a:p>
          <a:p>
            <a:pPr>
              <a:buFontTx/>
              <a:buNone/>
            </a:pPr>
            <a:r>
              <a:rPr lang="en-US" smtClean="0"/>
              <a:t> </a:t>
            </a:r>
            <a:r>
              <a:rPr lang="en-US" b="1" smtClean="0"/>
              <a:t>A Health Plan</a:t>
            </a:r>
          </a:p>
          <a:p>
            <a:pPr>
              <a:buFontTx/>
              <a:buNone/>
            </a:pPr>
            <a:r>
              <a:rPr lang="en-US" smtClean="0"/>
              <a:t> </a:t>
            </a:r>
            <a:r>
              <a:rPr lang="en-US" b="1" smtClean="0"/>
              <a:t>A Health Care Clearinghouse</a:t>
            </a:r>
          </a:p>
          <a:p>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Health care providers</a:t>
            </a:r>
          </a:p>
        </p:txBody>
      </p:sp>
      <p:sp>
        <p:nvSpPr>
          <p:cNvPr id="3" name="Content Placeholder 2"/>
          <p:cNvSpPr>
            <a:spLocks noGrp="1"/>
          </p:cNvSpPr>
          <p:nvPr>
            <p:ph idx="1"/>
          </p:nvPr>
        </p:nvSpPr>
        <p:spPr>
          <a:xfrm>
            <a:off x="914400" y="1735138"/>
            <a:ext cx="7313613" cy="4767262"/>
          </a:xfrm>
        </p:spPr>
        <p:txBody>
          <a:bodyPr>
            <a:normAutofit/>
          </a:bodyPr>
          <a:lstStyle/>
          <a:p>
            <a:pPr>
              <a:lnSpc>
                <a:spcPct val="80000"/>
              </a:lnSpc>
              <a:buFontTx/>
              <a:buNone/>
            </a:pPr>
            <a:r>
              <a:rPr lang="en-US" sz="1900" dirty="0" smtClean="0"/>
              <a:t>This includes providers such as:</a:t>
            </a:r>
          </a:p>
          <a:p>
            <a:pPr>
              <a:lnSpc>
                <a:spcPct val="110000"/>
              </a:lnSpc>
              <a:spcBef>
                <a:spcPts val="800"/>
              </a:spcBef>
            </a:pPr>
            <a:r>
              <a:rPr lang="en-US" sz="1900" dirty="0" smtClean="0"/>
              <a:t>Doctors</a:t>
            </a:r>
          </a:p>
          <a:p>
            <a:pPr>
              <a:lnSpc>
                <a:spcPct val="110000"/>
              </a:lnSpc>
              <a:spcBef>
                <a:spcPts val="800"/>
              </a:spcBef>
            </a:pPr>
            <a:r>
              <a:rPr lang="en-US" sz="1900" dirty="0" smtClean="0"/>
              <a:t>Clinics</a:t>
            </a:r>
          </a:p>
          <a:p>
            <a:pPr>
              <a:lnSpc>
                <a:spcPct val="110000"/>
              </a:lnSpc>
              <a:spcBef>
                <a:spcPts val="800"/>
              </a:spcBef>
            </a:pPr>
            <a:r>
              <a:rPr lang="en-US" sz="1900" dirty="0" smtClean="0"/>
              <a:t>Psychologists and counselors</a:t>
            </a:r>
          </a:p>
          <a:p>
            <a:pPr>
              <a:lnSpc>
                <a:spcPct val="110000"/>
              </a:lnSpc>
              <a:spcBef>
                <a:spcPts val="800"/>
              </a:spcBef>
            </a:pPr>
            <a:r>
              <a:rPr lang="en-US" sz="1900" dirty="0" smtClean="0"/>
              <a:t>Dentists</a:t>
            </a:r>
          </a:p>
          <a:p>
            <a:pPr>
              <a:lnSpc>
                <a:spcPct val="110000"/>
              </a:lnSpc>
              <a:spcBef>
                <a:spcPts val="800"/>
              </a:spcBef>
            </a:pPr>
            <a:r>
              <a:rPr lang="en-US" sz="1900" dirty="0" smtClean="0"/>
              <a:t>Chiropractors</a:t>
            </a:r>
          </a:p>
          <a:p>
            <a:pPr>
              <a:lnSpc>
                <a:spcPct val="110000"/>
              </a:lnSpc>
              <a:spcBef>
                <a:spcPts val="800"/>
              </a:spcBef>
            </a:pPr>
            <a:r>
              <a:rPr lang="en-US" sz="1900" dirty="0" smtClean="0"/>
              <a:t>Nursing Homes</a:t>
            </a:r>
          </a:p>
          <a:p>
            <a:pPr>
              <a:lnSpc>
                <a:spcPct val="110000"/>
              </a:lnSpc>
              <a:spcBef>
                <a:spcPts val="800"/>
              </a:spcBef>
            </a:pPr>
            <a:r>
              <a:rPr lang="en-US" sz="1900" dirty="0" smtClean="0"/>
              <a:t>Massage Therapists</a:t>
            </a:r>
          </a:p>
          <a:p>
            <a:pPr>
              <a:lnSpc>
                <a:spcPct val="80000"/>
              </a:lnSpc>
            </a:pPr>
            <a:r>
              <a:rPr lang="en-US" sz="1900" dirty="0" smtClean="0"/>
              <a:t>...but only if they transmit any information in an electronic form in connection with a transaction for which HHS has adopted a standard.</a:t>
            </a:r>
          </a:p>
          <a:p>
            <a:pPr>
              <a:lnSpc>
                <a:spcPct val="80000"/>
              </a:lnSpc>
            </a:pPr>
            <a:endParaRPr lang="en-US" sz="1900"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accel="50000" decel="5000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Covered entity?</a:t>
            </a:r>
          </a:p>
        </p:txBody>
      </p:sp>
      <p:sp>
        <p:nvSpPr>
          <p:cNvPr id="49155" name="Content Placeholder 2"/>
          <p:cNvSpPr>
            <a:spLocks noGrp="1"/>
          </p:cNvSpPr>
          <p:nvPr>
            <p:ph idx="1"/>
          </p:nvPr>
        </p:nvSpPr>
        <p:spPr>
          <a:xfrm>
            <a:off x="279400" y="1739900"/>
            <a:ext cx="7753350" cy="4056063"/>
          </a:xfrm>
        </p:spPr>
        <p:txBody>
          <a:bodyPr/>
          <a:lstStyle/>
          <a:p>
            <a:endParaRPr lang="en-US"/>
          </a:p>
        </p:txBody>
      </p:sp>
      <p:sp>
        <p:nvSpPr>
          <p:cNvPr id="4" name="Rectangle 3"/>
          <p:cNvSpPr/>
          <p:nvPr/>
        </p:nvSpPr>
        <p:spPr>
          <a:xfrm>
            <a:off x="220128" y="1453065"/>
            <a:ext cx="2904071" cy="1899735"/>
          </a:xfrm>
          <a:prstGeom prst="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r>
              <a:rPr lang="en-US" dirty="0">
                <a:solidFill>
                  <a:srgbClr val="FFFFFF"/>
                </a:solidFill>
                <a:ea typeface="ＭＳ Ｐゴシック" pitchFamily="-112" charset="-128"/>
                <a:cs typeface="ＭＳ Ｐゴシック" pitchFamily="-112" charset="-128"/>
              </a:rPr>
              <a:t>Does the person, business, or agency furnish, bill or</a:t>
            </a:r>
          </a:p>
          <a:p>
            <a:r>
              <a:rPr lang="en-US" dirty="0">
                <a:solidFill>
                  <a:srgbClr val="FFFFFF"/>
                </a:solidFill>
                <a:ea typeface="ＭＳ Ｐゴシック" pitchFamily="-112" charset="-128"/>
                <a:cs typeface="ＭＳ Ｐゴシック" pitchFamily="-112" charset="-128"/>
              </a:rPr>
              <a:t>receive payment </a:t>
            </a:r>
            <a:r>
              <a:rPr lang="en-US" dirty="0" smtClean="0">
                <a:solidFill>
                  <a:srgbClr val="FFFFFF"/>
                </a:solidFill>
                <a:ea typeface="ＭＳ Ｐゴシック" pitchFamily="-112" charset="-128"/>
                <a:cs typeface="ＭＳ Ｐゴシック" pitchFamily="-112" charset="-128"/>
              </a:rPr>
              <a:t>for health</a:t>
            </a:r>
            <a:endParaRPr lang="en-US" dirty="0">
              <a:solidFill>
                <a:srgbClr val="FFFFFF"/>
              </a:solidFill>
              <a:ea typeface="ＭＳ Ｐゴシック" pitchFamily="-112" charset="-128"/>
              <a:cs typeface="ＭＳ Ｐゴシック" pitchFamily="-112" charset="-128"/>
            </a:endParaRPr>
          </a:p>
          <a:p>
            <a:r>
              <a:rPr lang="en-US" dirty="0">
                <a:solidFill>
                  <a:srgbClr val="FFFFFF"/>
                </a:solidFill>
                <a:ea typeface="ＭＳ Ｐゴシック" pitchFamily="-112" charset="-128"/>
                <a:cs typeface="ＭＳ Ｐゴシック" pitchFamily="-112" charset="-128"/>
              </a:rPr>
              <a:t>care in the normal course of</a:t>
            </a:r>
          </a:p>
          <a:p>
            <a:r>
              <a:rPr lang="en-US" dirty="0">
                <a:solidFill>
                  <a:srgbClr val="FFFFFF"/>
                </a:solidFill>
                <a:ea typeface="ＭＳ Ｐゴシック" pitchFamily="-112" charset="-128"/>
                <a:cs typeface="ＭＳ Ｐゴシック" pitchFamily="-112" charset="-128"/>
              </a:rPr>
              <a:t>business ?</a:t>
            </a:r>
          </a:p>
        </p:txBody>
      </p:sp>
      <p:cxnSp>
        <p:nvCxnSpPr>
          <p:cNvPr id="6" name="Straight Arrow Connector 5"/>
          <p:cNvCxnSpPr/>
          <p:nvPr/>
        </p:nvCxnSpPr>
        <p:spPr>
          <a:xfrm flipV="1">
            <a:off x="2946400" y="2251075"/>
            <a:ext cx="125253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Frame 6"/>
          <p:cNvSpPr/>
          <p:nvPr/>
        </p:nvSpPr>
        <p:spPr>
          <a:xfrm>
            <a:off x="4343399" y="1739635"/>
            <a:ext cx="1168400" cy="1024995"/>
          </a:xfrm>
          <a:prstGeom prst="frame">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en-US">
              <a:solidFill>
                <a:schemeClr val="tx1"/>
              </a:solidFill>
              <a:ea typeface="ＭＳ Ｐゴシック" pitchFamily="-112" charset="-128"/>
              <a:cs typeface="ＭＳ Ｐゴシック" pitchFamily="-112" charset="-128"/>
            </a:endParaRPr>
          </a:p>
        </p:txBody>
      </p:sp>
      <p:cxnSp>
        <p:nvCxnSpPr>
          <p:cNvPr id="8" name="Straight Arrow Connector 7"/>
          <p:cNvCxnSpPr/>
          <p:nvPr/>
        </p:nvCxnSpPr>
        <p:spPr>
          <a:xfrm>
            <a:off x="5681663" y="2251075"/>
            <a:ext cx="103187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6976533" y="1405484"/>
            <a:ext cx="1751014" cy="1761049"/>
          </a:xfrm>
          <a:prstGeom prst="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r>
              <a:rPr lang="en-US">
                <a:solidFill>
                  <a:srgbClr val="FFFFFF"/>
                </a:solidFill>
                <a:ea typeface="ＭＳ Ｐゴシック" pitchFamily="-112" charset="-128"/>
                <a:cs typeface="ＭＳ Ｐゴシック" pitchFamily="-112" charset="-128"/>
              </a:rPr>
              <a:t>The person,</a:t>
            </a:r>
          </a:p>
          <a:p>
            <a:r>
              <a:rPr lang="en-US">
                <a:solidFill>
                  <a:srgbClr val="FFFFFF"/>
                </a:solidFill>
                <a:ea typeface="ＭＳ Ｐゴシック" pitchFamily="-112" charset="-128"/>
                <a:cs typeface="ＭＳ Ｐゴシック" pitchFamily="-112" charset="-128"/>
              </a:rPr>
              <a:t>business, or</a:t>
            </a:r>
          </a:p>
          <a:p>
            <a:r>
              <a:rPr lang="en-US">
                <a:solidFill>
                  <a:srgbClr val="FFFFFF"/>
                </a:solidFill>
                <a:ea typeface="ＭＳ Ｐゴシック" pitchFamily="-112" charset="-128"/>
                <a:cs typeface="ＭＳ Ｐゴシック" pitchFamily="-112" charset="-128"/>
              </a:rPr>
              <a:t>agency is NOT a</a:t>
            </a:r>
          </a:p>
          <a:p>
            <a:r>
              <a:rPr lang="en-US">
                <a:solidFill>
                  <a:srgbClr val="FFFFFF"/>
                </a:solidFill>
                <a:ea typeface="ＭＳ Ｐゴシック" pitchFamily="-112" charset="-128"/>
                <a:cs typeface="ＭＳ Ｐゴシック" pitchFamily="-112" charset="-128"/>
              </a:rPr>
              <a:t>covered health</a:t>
            </a:r>
          </a:p>
          <a:p>
            <a:r>
              <a:rPr lang="en-US">
                <a:solidFill>
                  <a:srgbClr val="FFFFFF"/>
                </a:solidFill>
                <a:ea typeface="ＭＳ Ｐゴシック" pitchFamily="-112" charset="-128"/>
                <a:cs typeface="ＭＳ Ｐゴシック" pitchFamily="-112" charset="-128"/>
              </a:rPr>
              <a:t>care provider</a:t>
            </a:r>
          </a:p>
        </p:txBody>
      </p:sp>
      <p:sp>
        <p:nvSpPr>
          <p:cNvPr id="12" name="TextBox 11"/>
          <p:cNvSpPr txBox="1">
            <a:spLocks noChangeArrowheads="1"/>
          </p:cNvSpPr>
          <p:nvPr/>
        </p:nvSpPr>
        <p:spPr bwMode="auto">
          <a:xfrm>
            <a:off x="4564063" y="2049463"/>
            <a:ext cx="896937" cy="460375"/>
          </a:xfrm>
          <a:prstGeom prst="rect">
            <a:avLst/>
          </a:prstGeom>
          <a:noFill/>
          <a:ln w="9525">
            <a:noFill/>
            <a:miter lim="800000"/>
            <a:headEnd/>
            <a:tailEnd/>
          </a:ln>
        </p:spPr>
        <p:txBody>
          <a:bodyPr>
            <a:prstTxWarp prst="textNoShape">
              <a:avLst/>
            </a:prstTxWarp>
            <a:spAutoFit/>
          </a:bodyPr>
          <a:lstStyle/>
          <a:p>
            <a:r>
              <a:rPr lang="en-US" sz="2400" b="1">
                <a:latin typeface="Goudy Old Style" pitchFamily="-112" charset="0"/>
              </a:rPr>
              <a:t>NO</a:t>
            </a:r>
          </a:p>
        </p:txBody>
      </p:sp>
      <p:cxnSp>
        <p:nvCxnSpPr>
          <p:cNvPr id="13" name="Straight Arrow Connector 12"/>
          <p:cNvCxnSpPr/>
          <p:nvPr/>
        </p:nvCxnSpPr>
        <p:spPr>
          <a:xfrm rot="16200000" flipH="1">
            <a:off x="84931" y="3348832"/>
            <a:ext cx="1033463" cy="711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Frame 15"/>
          <p:cNvSpPr/>
          <p:nvPr/>
        </p:nvSpPr>
        <p:spPr>
          <a:xfrm>
            <a:off x="330200" y="4220400"/>
            <a:ext cx="1168400" cy="1024995"/>
          </a:xfrm>
          <a:prstGeom prst="frame">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en-US">
              <a:solidFill>
                <a:schemeClr val="tx1"/>
              </a:solidFill>
              <a:ea typeface="ＭＳ Ｐゴシック" pitchFamily="-112" charset="-128"/>
              <a:cs typeface="ＭＳ Ｐゴシック" pitchFamily="-112" charset="-128"/>
            </a:endParaRPr>
          </a:p>
        </p:txBody>
      </p:sp>
      <p:sp>
        <p:nvSpPr>
          <p:cNvPr id="17" name="TextBox 16"/>
          <p:cNvSpPr txBox="1">
            <a:spLocks noChangeArrowheads="1"/>
          </p:cNvSpPr>
          <p:nvPr/>
        </p:nvSpPr>
        <p:spPr bwMode="auto">
          <a:xfrm>
            <a:off x="508000" y="4505325"/>
            <a:ext cx="896938" cy="461963"/>
          </a:xfrm>
          <a:prstGeom prst="rect">
            <a:avLst/>
          </a:prstGeom>
          <a:noFill/>
          <a:ln w="9525">
            <a:noFill/>
            <a:miter lim="800000"/>
            <a:headEnd/>
            <a:tailEnd/>
          </a:ln>
        </p:spPr>
        <p:txBody>
          <a:bodyPr>
            <a:prstTxWarp prst="textNoShape">
              <a:avLst/>
            </a:prstTxWarp>
            <a:spAutoFit/>
          </a:bodyPr>
          <a:lstStyle/>
          <a:p>
            <a:r>
              <a:rPr lang="en-US" sz="2400" b="1">
                <a:latin typeface="Goudy Old Style" pitchFamily="-112" charset="0"/>
              </a:rPr>
              <a:t>YES</a:t>
            </a:r>
          </a:p>
        </p:txBody>
      </p:sp>
      <p:cxnSp>
        <p:nvCxnSpPr>
          <p:cNvPr id="18" name="Straight Arrow Connector 17"/>
          <p:cNvCxnSpPr/>
          <p:nvPr/>
        </p:nvCxnSpPr>
        <p:spPr>
          <a:xfrm rot="16200000" flipH="1">
            <a:off x="1443831" y="4741069"/>
            <a:ext cx="795338" cy="787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2307950" y="4468999"/>
            <a:ext cx="2204779" cy="1824148"/>
          </a:xfrm>
          <a:prstGeom prst="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r>
              <a:rPr lang="en-US">
                <a:solidFill>
                  <a:srgbClr val="FFFFFF"/>
                </a:solidFill>
                <a:ea typeface="ＭＳ Ｐゴシック" pitchFamily="-112" charset="-128"/>
                <a:cs typeface="ＭＳ Ｐゴシック" pitchFamily="-112" charset="-128"/>
              </a:rPr>
              <a:t>Does the person, business or agency transmit (send) any covered transactions</a:t>
            </a:r>
          </a:p>
          <a:p>
            <a:r>
              <a:rPr lang="en-US">
                <a:solidFill>
                  <a:srgbClr val="FFFFFF"/>
                </a:solidFill>
                <a:ea typeface="ＭＳ Ｐゴシック" pitchFamily="-112" charset="-128"/>
                <a:cs typeface="ＭＳ Ｐゴシック" pitchFamily="-112" charset="-128"/>
              </a:rPr>
              <a:t>electronically?</a:t>
            </a:r>
          </a:p>
        </p:txBody>
      </p:sp>
      <p:cxnSp>
        <p:nvCxnSpPr>
          <p:cNvPr id="21" name="Straight Arrow Connector 20"/>
          <p:cNvCxnSpPr/>
          <p:nvPr/>
        </p:nvCxnSpPr>
        <p:spPr>
          <a:xfrm>
            <a:off x="4427538" y="4967288"/>
            <a:ext cx="754062" cy="5651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Frame 21"/>
          <p:cNvSpPr/>
          <p:nvPr/>
        </p:nvSpPr>
        <p:spPr>
          <a:xfrm>
            <a:off x="5215466" y="5329535"/>
            <a:ext cx="1168400" cy="1024995"/>
          </a:xfrm>
          <a:prstGeom prst="frame">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en-US">
              <a:solidFill>
                <a:schemeClr val="tx1"/>
              </a:solidFill>
              <a:ea typeface="ＭＳ Ｐゴシック" pitchFamily="-112" charset="-128"/>
              <a:cs typeface="ＭＳ Ｐゴシック" pitchFamily="-112" charset="-128"/>
            </a:endParaRPr>
          </a:p>
        </p:txBody>
      </p:sp>
      <p:sp>
        <p:nvSpPr>
          <p:cNvPr id="23" name="TextBox 22"/>
          <p:cNvSpPr txBox="1">
            <a:spLocks noChangeArrowheads="1"/>
          </p:cNvSpPr>
          <p:nvPr/>
        </p:nvSpPr>
        <p:spPr bwMode="auto">
          <a:xfrm>
            <a:off x="5453063" y="5618163"/>
            <a:ext cx="896937" cy="461962"/>
          </a:xfrm>
          <a:prstGeom prst="rect">
            <a:avLst/>
          </a:prstGeom>
          <a:noFill/>
          <a:ln w="9525">
            <a:noFill/>
            <a:miter lim="800000"/>
            <a:headEnd/>
            <a:tailEnd/>
          </a:ln>
        </p:spPr>
        <p:txBody>
          <a:bodyPr>
            <a:prstTxWarp prst="textNoShape">
              <a:avLst/>
            </a:prstTxWarp>
            <a:spAutoFit/>
          </a:bodyPr>
          <a:lstStyle/>
          <a:p>
            <a:r>
              <a:rPr lang="en-US" sz="2400" b="1">
                <a:latin typeface="Goudy Old Style" pitchFamily="-112" charset="0"/>
              </a:rPr>
              <a:t>YES</a:t>
            </a:r>
          </a:p>
        </p:txBody>
      </p:sp>
      <p:cxnSp>
        <p:nvCxnSpPr>
          <p:cNvPr id="27" name="Straight Arrow Connector 26"/>
          <p:cNvCxnSpPr/>
          <p:nvPr/>
        </p:nvCxnSpPr>
        <p:spPr>
          <a:xfrm flipV="1">
            <a:off x="6350000" y="5581650"/>
            <a:ext cx="881063" cy="4984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7128933" y="3676310"/>
            <a:ext cx="1751014" cy="1761049"/>
          </a:xfrm>
          <a:prstGeom prst="rec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r>
              <a:rPr lang="en-US">
                <a:solidFill>
                  <a:srgbClr val="FFFFFF"/>
                </a:solidFill>
                <a:ea typeface="ＭＳ Ｐゴシック" pitchFamily="-112" charset="-128"/>
                <a:cs typeface="ＭＳ Ｐゴシック" pitchFamily="-112" charset="-128"/>
              </a:rPr>
              <a:t>The person,</a:t>
            </a:r>
          </a:p>
          <a:p>
            <a:r>
              <a:rPr lang="en-US">
                <a:solidFill>
                  <a:srgbClr val="FFFFFF"/>
                </a:solidFill>
                <a:ea typeface="ＭＳ Ｐゴシック" pitchFamily="-112" charset="-128"/>
                <a:cs typeface="ＭＳ Ｐゴシック" pitchFamily="-112" charset="-128"/>
              </a:rPr>
              <a:t>business, or</a:t>
            </a:r>
          </a:p>
          <a:p>
            <a:r>
              <a:rPr lang="en-US">
                <a:solidFill>
                  <a:srgbClr val="FFFFFF"/>
                </a:solidFill>
                <a:ea typeface="ＭＳ Ｐゴシック" pitchFamily="-112" charset="-128"/>
                <a:cs typeface="ＭＳ Ｐゴシック" pitchFamily="-112" charset="-128"/>
              </a:rPr>
              <a:t>Agency IS a</a:t>
            </a:r>
          </a:p>
          <a:p>
            <a:r>
              <a:rPr lang="en-US">
                <a:solidFill>
                  <a:srgbClr val="FFFFFF"/>
                </a:solidFill>
                <a:ea typeface="ＭＳ Ｐゴシック" pitchFamily="-112" charset="-128"/>
                <a:cs typeface="ＭＳ Ｐゴシック" pitchFamily="-112" charset="-128"/>
              </a:rPr>
              <a:t>covered health</a:t>
            </a:r>
          </a:p>
          <a:p>
            <a:r>
              <a:rPr lang="en-US">
                <a:solidFill>
                  <a:srgbClr val="FFFFFF"/>
                </a:solidFill>
                <a:ea typeface="ＭＳ Ｐゴシック" pitchFamily="-112" charset="-128"/>
                <a:cs typeface="ＭＳ Ｐゴシック" pitchFamily="-112" charset="-128"/>
              </a:rPr>
              <a:t>care provider</a:t>
            </a:r>
          </a:p>
        </p:txBody>
      </p:sp>
      <p:cxnSp>
        <p:nvCxnSpPr>
          <p:cNvPr id="20" name="Straight Arrow Connector 19"/>
          <p:cNvCxnSpPr/>
          <p:nvPr/>
        </p:nvCxnSpPr>
        <p:spPr>
          <a:xfrm rot="5400000" flipH="1" flipV="1">
            <a:off x="3541713" y="3198813"/>
            <a:ext cx="1054100" cy="990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900" decel="100000" fill="hold"/>
                                        <p:tgtEl>
                                          <p:spTgt spid="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000" fill="hold"/>
                                        <p:tgtEl>
                                          <p:spTgt spid="7"/>
                                        </p:tgtEl>
                                        <p:attrNameLst>
                                          <p:attrName>ppt_x</p:attrName>
                                        </p:attrNameLst>
                                      </p:cBhvr>
                                      <p:tavLst>
                                        <p:tav tm="0">
                                          <p:val>
                                            <p:strVal val="0-#ppt_w/2"/>
                                          </p:val>
                                        </p:tav>
                                        <p:tav tm="100000">
                                          <p:val>
                                            <p:strVal val="#ppt_x"/>
                                          </p:val>
                                        </p:tav>
                                      </p:tavLst>
                                    </p:anim>
                                    <p:anim calcmode="lin" valueType="num">
                                      <p:cBhvr additive="base">
                                        <p:cTn id="32"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000" fill="hold"/>
                                        <p:tgtEl>
                                          <p:spTgt spid="12"/>
                                        </p:tgtEl>
                                        <p:attrNameLst>
                                          <p:attrName>ppt_x</p:attrName>
                                        </p:attrNameLst>
                                      </p:cBhvr>
                                      <p:tavLst>
                                        <p:tav tm="0">
                                          <p:val>
                                            <p:strVal val="0-#ppt_w/2"/>
                                          </p:val>
                                        </p:tav>
                                        <p:tav tm="100000">
                                          <p:val>
                                            <p:strVal val="#ppt_x"/>
                                          </p:val>
                                        </p:tav>
                                      </p:tavLst>
                                    </p:anim>
                                    <p:anim calcmode="lin" valueType="num">
                                      <p:cBhvr additive="base">
                                        <p:cTn id="38" dur="2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000" fill="hold"/>
                                        <p:tgtEl>
                                          <p:spTgt spid="11"/>
                                        </p:tgtEl>
                                        <p:attrNameLst>
                                          <p:attrName>ppt_x</p:attrName>
                                        </p:attrNameLst>
                                      </p:cBhvr>
                                      <p:tavLst>
                                        <p:tav tm="0">
                                          <p:val>
                                            <p:strVal val="0-#ppt_w/2"/>
                                          </p:val>
                                        </p:tav>
                                        <p:tav tm="100000">
                                          <p:val>
                                            <p:strVal val="#ppt_x"/>
                                          </p:val>
                                        </p:tav>
                                      </p:tavLst>
                                    </p:anim>
                                    <p:anim calcmode="lin" valueType="num">
                                      <p:cBhvr additive="base">
                                        <p:cTn id="44" dur="2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accel="50000" decel="5000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2000" fill="hold"/>
                                        <p:tgtEl>
                                          <p:spTgt spid="13"/>
                                        </p:tgtEl>
                                        <p:attrNameLst>
                                          <p:attrName>ppt_x</p:attrName>
                                        </p:attrNameLst>
                                      </p:cBhvr>
                                      <p:tavLst>
                                        <p:tav tm="0">
                                          <p:val>
                                            <p:strVal val="0-#ppt_w/2"/>
                                          </p:val>
                                        </p:tav>
                                        <p:tav tm="100000">
                                          <p:val>
                                            <p:strVal val="#ppt_x"/>
                                          </p:val>
                                        </p:tav>
                                      </p:tavLst>
                                    </p:anim>
                                    <p:anim calcmode="lin" valueType="num">
                                      <p:cBhvr additive="base">
                                        <p:cTn id="50" dur="20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accel="50000" decel="5000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accel="50000" decel="50000"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9" accel="50000" decel="50000"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2000" fill="hold"/>
                                        <p:tgtEl>
                                          <p:spTgt spid="18"/>
                                        </p:tgtEl>
                                        <p:attrNameLst>
                                          <p:attrName>ppt_x</p:attrName>
                                        </p:attrNameLst>
                                      </p:cBhvr>
                                      <p:tavLst>
                                        <p:tav tm="0">
                                          <p:val>
                                            <p:strVal val="0-#ppt_w/2"/>
                                          </p:val>
                                        </p:tav>
                                        <p:tav tm="100000">
                                          <p:val>
                                            <p:strVal val="#ppt_x"/>
                                          </p:val>
                                        </p:tav>
                                      </p:tavLst>
                                    </p:anim>
                                    <p:anim calcmode="lin" valueType="num">
                                      <p:cBhvr additive="base">
                                        <p:cTn id="68" dur="20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accel="50000" decel="5000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0-#ppt_w/2"/>
                                          </p:val>
                                        </p:tav>
                                        <p:tav tm="100000">
                                          <p:val>
                                            <p:strVal val="#ppt_x"/>
                                          </p:val>
                                        </p:tav>
                                      </p:tavLst>
                                    </p:anim>
                                    <p:anim calcmode="lin" valueType="num">
                                      <p:cBhvr additive="base">
                                        <p:cTn id="7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accel="50000" decel="50000" fill="hold"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0-#ppt_w/2"/>
                                          </p:val>
                                        </p:tav>
                                        <p:tav tm="100000">
                                          <p:val>
                                            <p:strVal val="#ppt_x"/>
                                          </p:val>
                                        </p:tav>
                                      </p:tavLst>
                                    </p:anim>
                                    <p:anim calcmode="lin" valueType="num">
                                      <p:cBhvr additive="base">
                                        <p:cTn id="80"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accel="50000" decel="50000"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2000" fill="hold"/>
                                        <p:tgtEl>
                                          <p:spTgt spid="23"/>
                                        </p:tgtEl>
                                        <p:attrNameLst>
                                          <p:attrName>ppt_x</p:attrName>
                                        </p:attrNameLst>
                                      </p:cBhvr>
                                      <p:tavLst>
                                        <p:tav tm="0">
                                          <p:val>
                                            <p:strVal val="0-#ppt_w/2"/>
                                          </p:val>
                                        </p:tav>
                                        <p:tav tm="100000">
                                          <p:val>
                                            <p:strVal val="#ppt_x"/>
                                          </p:val>
                                        </p:tav>
                                      </p:tavLst>
                                    </p:anim>
                                    <p:anim calcmode="lin" valueType="num">
                                      <p:cBhvr additive="base">
                                        <p:cTn id="86" dur="2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accel="50000" decel="50000" fill="hold" nodeType="click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2000" fill="hold"/>
                                        <p:tgtEl>
                                          <p:spTgt spid="22"/>
                                        </p:tgtEl>
                                        <p:attrNameLst>
                                          <p:attrName>ppt_x</p:attrName>
                                        </p:attrNameLst>
                                      </p:cBhvr>
                                      <p:tavLst>
                                        <p:tav tm="0">
                                          <p:val>
                                            <p:strVal val="0-#ppt_w/2"/>
                                          </p:val>
                                        </p:tav>
                                        <p:tav tm="100000">
                                          <p:val>
                                            <p:strVal val="#ppt_x"/>
                                          </p:val>
                                        </p:tav>
                                      </p:tavLst>
                                    </p:anim>
                                    <p:anim calcmode="lin" valueType="num">
                                      <p:cBhvr additive="base">
                                        <p:cTn id="92" dur="2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12" accel="50000" decel="50000" fill="hold"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0-#ppt_w/2"/>
                                          </p:val>
                                        </p:tav>
                                        <p:tav tm="100000">
                                          <p:val>
                                            <p:strVal val="#ppt_x"/>
                                          </p:val>
                                        </p:tav>
                                      </p:tavLst>
                                    </p:anim>
                                    <p:anim calcmode="lin" valueType="num">
                                      <p:cBhvr additive="base">
                                        <p:cTn id="9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accel="50000" decel="50000" fill="hold" nodeType="click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2000" fill="hold"/>
                                        <p:tgtEl>
                                          <p:spTgt spid="29"/>
                                        </p:tgtEl>
                                        <p:attrNameLst>
                                          <p:attrName>ppt_x</p:attrName>
                                        </p:attrNameLst>
                                      </p:cBhvr>
                                      <p:tavLst>
                                        <p:tav tm="0">
                                          <p:val>
                                            <p:strVal val="#ppt_x"/>
                                          </p:val>
                                        </p:tav>
                                        <p:tav tm="100000">
                                          <p:val>
                                            <p:strVal val="#ppt_x"/>
                                          </p:val>
                                        </p:tav>
                                      </p:tavLst>
                                    </p:anim>
                                    <p:anim calcmode="lin" valueType="num">
                                      <p:cBhvr additive="base">
                                        <p:cTn id="104" dur="2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accel="50000" decel="50000" fill="hold" nodeType="click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37" presetClass="entr" presetSubtype="0" fill="hold" nodeType="clickEffect">
                                  <p:stCondLst>
                                    <p:cond delay="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1000"/>
                                        <p:tgtEl>
                                          <p:spTgt spid="20"/>
                                        </p:tgtEl>
                                      </p:cBhvr>
                                    </p:animEffect>
                                    <p:anim calcmode="lin" valueType="num">
                                      <p:cBhvr>
                                        <p:cTn id="116" dur="1000" fill="hold"/>
                                        <p:tgtEl>
                                          <p:spTgt spid="20"/>
                                        </p:tgtEl>
                                        <p:attrNameLst>
                                          <p:attrName>ppt_x</p:attrName>
                                        </p:attrNameLst>
                                      </p:cBhvr>
                                      <p:tavLst>
                                        <p:tav tm="0">
                                          <p:val>
                                            <p:strVal val="#ppt_x"/>
                                          </p:val>
                                        </p:tav>
                                        <p:tav tm="100000">
                                          <p:val>
                                            <p:strVal val="#ppt_x"/>
                                          </p:val>
                                        </p:tav>
                                      </p:tavLst>
                                    </p:anim>
                                    <p:anim calcmode="lin" valueType="num">
                                      <p:cBhvr>
                                        <p:cTn id="117" dur="900" decel="100000" fill="hold"/>
                                        <p:tgtEl>
                                          <p:spTgt spid="20"/>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23" grpId="0"/>
    </p:bld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dirty="0" smtClean="0"/>
              <a:t>4 aspects of HIPAA</a:t>
            </a:r>
          </a:p>
        </p:txBody>
      </p:sp>
      <p:sp>
        <p:nvSpPr>
          <p:cNvPr id="3" name="Content Placeholder 2"/>
          <p:cNvSpPr>
            <a:spLocks noGrp="1"/>
          </p:cNvSpPr>
          <p:nvPr>
            <p:ph idx="1"/>
          </p:nvPr>
        </p:nvSpPr>
        <p:spPr>
          <a:xfrm>
            <a:off x="609600" y="1735138"/>
            <a:ext cx="7924800" cy="4716462"/>
          </a:xfrm>
        </p:spPr>
        <p:txBody>
          <a:bodyPr>
            <a:normAutofit lnSpcReduction="10000"/>
          </a:bodyPr>
          <a:lstStyle/>
          <a:p>
            <a:pPr marL="50800" indent="-50800">
              <a:lnSpc>
                <a:spcPct val="80000"/>
              </a:lnSpc>
              <a:buFont typeface="Goudy Old Style" pitchFamily="-112" charset="0"/>
              <a:buAutoNum type="arabicPeriod"/>
            </a:pPr>
            <a:r>
              <a:rPr lang="en-US" sz="1700" b="1" dirty="0" smtClean="0"/>
              <a:t> Electronic Health Transactions Standards:</a:t>
            </a:r>
            <a:r>
              <a:rPr lang="en-US" sz="1700" dirty="0" smtClean="0"/>
              <a:t> If billing insurance, practitioners are required to use the Standard Code Sets of the International Classification of Disease (ICD-9) codes and the Current Procedural Terminology (CPT) codes.</a:t>
            </a:r>
          </a:p>
          <a:p>
            <a:pPr marL="50800" indent="-50800">
              <a:lnSpc>
                <a:spcPct val="80000"/>
              </a:lnSpc>
              <a:buFont typeface="Goudy Old Style" pitchFamily="-112" charset="0"/>
              <a:buAutoNum type="arabicPeriod"/>
            </a:pPr>
            <a:r>
              <a:rPr lang="en-US" sz="1700" b="1" dirty="0" smtClean="0"/>
              <a:t> Unique Identifiers for Providers, Employers, Health Plans and Clients:</a:t>
            </a:r>
            <a:r>
              <a:rPr lang="en-US" sz="1700" dirty="0" smtClean="0"/>
              <a:t> Each practitioner who transmits claims electronically is assigned a National Provider Identifier (NPI).</a:t>
            </a:r>
          </a:p>
          <a:p>
            <a:pPr marL="50800" indent="-50800">
              <a:lnSpc>
                <a:spcPct val="80000"/>
              </a:lnSpc>
              <a:buFont typeface="Goudy Old Style" pitchFamily="-112" charset="0"/>
              <a:buAutoNum type="arabicPeriod"/>
            </a:pPr>
            <a:r>
              <a:rPr lang="en-US" sz="1700" b="1" dirty="0" smtClean="0"/>
              <a:t> Security of Health Information and Electronic Signature Standards:</a:t>
            </a:r>
            <a:r>
              <a:rPr lang="en-US" sz="1700" dirty="0" smtClean="0"/>
              <a:t> All practitioners must provide uniform levels of protection of all health information that is housed or transmitted electronically. </a:t>
            </a:r>
          </a:p>
          <a:p>
            <a:pPr marL="50800" indent="-50800">
              <a:lnSpc>
                <a:spcPct val="80000"/>
              </a:lnSpc>
              <a:buFont typeface="Goudy Old Style" pitchFamily="-112" charset="0"/>
              <a:buAutoNum type="arabicPeriod"/>
            </a:pPr>
            <a:r>
              <a:rPr lang="en-US" sz="1700" b="1" dirty="0" smtClean="0"/>
              <a:t> Privacy and Confidentiality:</a:t>
            </a:r>
            <a:r>
              <a:rPr lang="en-US" sz="1700" dirty="0" smtClean="0"/>
              <a:t> This limits the non-consensual use and release of private health information, gives clients new rights to access their medical records and to know who else has accessed them, restricts disclosure of most health information to the minimum needed for the intended purpose, institutes criminal and civil sanctions for improper use or disclosure, and establishes new requirements for access to records by researchers and others.</a:t>
            </a:r>
          </a:p>
          <a:p>
            <a:pPr marL="50800" indent="-50800">
              <a:lnSpc>
                <a:spcPct val="80000"/>
              </a:lnSpc>
              <a:buFontTx/>
              <a:buNone/>
            </a:pPr>
            <a:r>
              <a:rPr lang="en-US" sz="1800" dirty="0" smtClean="0">
                <a:solidFill>
                  <a:srgbClr val="AF0C0C"/>
                </a:solidFill>
              </a:rPr>
              <a:t>Source: http://www.massagetherapy.com/articles/index.php/article_id/609/An-Update-on-HIPAA-</a:t>
            </a:r>
          </a:p>
          <a:p>
            <a:pPr marL="50800" indent="-50800">
              <a:lnSpc>
                <a:spcPct val="80000"/>
              </a:lnSpc>
            </a:pPr>
            <a:endParaRPr lang="en-US" sz="1700"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AutoShape 2"/>
          <p:cNvSpPr>
            <a:spLocks noGrp="1" noChangeArrowheads="1"/>
          </p:cNvSpPr>
          <p:nvPr>
            <p:ph type="title"/>
          </p:nvPr>
        </p:nvSpPr>
        <p:spPr/>
        <p:txBody>
          <a:bodyPr/>
          <a:lstStyle/>
          <a:p>
            <a:pPr algn="r"/>
            <a:r>
              <a:rPr lang="en-US" sz="3200" dirty="0"/>
              <a:t>What does the</a:t>
            </a:r>
            <a:r>
              <a:rPr lang="en-US" sz="3200" dirty="0" smtClean="0"/>
              <a:t> ACA </a:t>
            </a:r>
            <a:r>
              <a:rPr lang="en-US" sz="3200" dirty="0"/>
              <a:t>Code</a:t>
            </a:r>
            <a:r>
              <a:rPr lang="en-US" sz="3200" dirty="0" smtClean="0"/>
              <a:t> of </a:t>
            </a:r>
            <a:r>
              <a:rPr lang="en-US" sz="3200" dirty="0"/>
              <a:t>Ethics Say?</a:t>
            </a:r>
          </a:p>
        </p:txBody>
      </p:sp>
      <p:sp>
        <p:nvSpPr>
          <p:cNvPr id="55299" name="Rectangle 3"/>
          <p:cNvSpPr>
            <a:spLocks noGrp="1" noChangeArrowheads="1"/>
          </p:cNvSpPr>
          <p:nvPr>
            <p:ph idx="1"/>
          </p:nvPr>
        </p:nvSpPr>
        <p:spPr>
          <a:xfrm>
            <a:off x="838200" y="1752600"/>
            <a:ext cx="7693025" cy="4876800"/>
          </a:xfrm>
        </p:spPr>
        <p:txBody>
          <a:bodyPr>
            <a:normAutofit/>
          </a:bodyPr>
          <a:lstStyle/>
          <a:p>
            <a:pPr algn="ctr">
              <a:lnSpc>
                <a:spcPct val="90000"/>
              </a:lnSpc>
              <a:buFont typeface="Wingdings" pitchFamily="-84" charset="2"/>
              <a:buNone/>
            </a:pPr>
            <a:r>
              <a:rPr lang="en-US" sz="3200" b="1" dirty="0"/>
              <a:t>B.3.e Transmitting Confidential Information</a:t>
            </a:r>
          </a:p>
          <a:p>
            <a:pPr>
              <a:lnSpc>
                <a:spcPct val="90000"/>
              </a:lnSpc>
              <a:buFont typeface="Wingdings" pitchFamily="-84" charset="2"/>
              <a:buNone/>
            </a:pPr>
            <a:r>
              <a:rPr lang="en-US" dirty="0"/>
              <a:t>		“</a:t>
            </a:r>
            <a:r>
              <a:rPr lang="en-US" sz="3200" dirty="0"/>
              <a:t>Counselors take precautions to ensure the confidentiality of information transmitted through the use of computers, electronic mail, facsimile machines, telephones, voicemail, answering machines, and other electronic or computer technology.”</a:t>
            </a:r>
          </a:p>
        </p:txBody>
      </p:sp>
    </p:spTree>
  </p:cSld>
  <p:clrMapOvr>
    <a:masterClrMapping/>
  </p:clrMapOvr>
  <p:transition>
    <p:pull/>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AutoShape 2"/>
          <p:cNvSpPr>
            <a:spLocks noGrp="1" noChangeArrowheads="1"/>
          </p:cNvSpPr>
          <p:nvPr>
            <p:ph type="title"/>
          </p:nvPr>
        </p:nvSpPr>
        <p:spPr/>
        <p:txBody>
          <a:bodyPr/>
          <a:lstStyle/>
          <a:p>
            <a:pPr algn="ctr"/>
            <a:r>
              <a:rPr lang="en-US"/>
              <a:t>Ethics and Managed Care</a:t>
            </a:r>
          </a:p>
        </p:txBody>
      </p:sp>
      <p:sp>
        <p:nvSpPr>
          <p:cNvPr id="56323" name="Rectangle 3"/>
          <p:cNvSpPr>
            <a:spLocks noGrp="1" noChangeArrowheads="1"/>
          </p:cNvSpPr>
          <p:nvPr>
            <p:ph idx="1"/>
          </p:nvPr>
        </p:nvSpPr>
        <p:spPr/>
        <p:txBody>
          <a:bodyPr/>
          <a:lstStyle/>
          <a:p>
            <a:pPr>
              <a:buFont typeface="Wingdings" pitchFamily="-84" charset="2"/>
              <a:buNone/>
            </a:pPr>
            <a:endParaRPr lang="en-US" dirty="0" smtClean="0"/>
          </a:p>
          <a:p>
            <a:r>
              <a:rPr lang="en-US" dirty="0"/>
              <a:t>Sabin (1996) defined four </a:t>
            </a:r>
            <a:r>
              <a:rPr lang="en-US" dirty="0" smtClean="0"/>
              <a:t>principles that will help the provider stay within the boundaries of ethical healthcare.  </a:t>
            </a:r>
            <a:r>
              <a:rPr lang="en-US" dirty="0"/>
              <a:t>He states that when these principles are met, counselors can confidently provide managed care services that are solid on ethical ground. </a:t>
            </a:r>
          </a:p>
        </p:txBody>
      </p:sp>
    </p:spTree>
  </p:cSld>
  <p:clrMapOvr>
    <a:masterClrMapping/>
  </p:clrMapOvr>
  <p:transition>
    <p:pull/>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AutoShape 2"/>
          <p:cNvSpPr>
            <a:spLocks noGrp="1" noChangeArrowheads="1"/>
          </p:cNvSpPr>
          <p:nvPr>
            <p:ph type="title"/>
          </p:nvPr>
        </p:nvSpPr>
        <p:spPr/>
        <p:txBody>
          <a:bodyPr/>
          <a:lstStyle/>
          <a:p>
            <a:r>
              <a:rPr lang="en-US"/>
              <a:t>Principles by Sabin (1996)</a:t>
            </a:r>
          </a:p>
        </p:txBody>
      </p:sp>
      <p:sp>
        <p:nvSpPr>
          <p:cNvPr id="57347" name="Rectangle 3"/>
          <p:cNvSpPr>
            <a:spLocks noGrp="1" noChangeArrowheads="1"/>
          </p:cNvSpPr>
          <p:nvPr>
            <p:ph idx="1"/>
          </p:nvPr>
        </p:nvSpPr>
        <p:spPr/>
        <p:txBody>
          <a:bodyPr/>
          <a:lstStyle/>
          <a:p>
            <a:pPr marL="0" indent="0">
              <a:buNone/>
            </a:pPr>
            <a:r>
              <a:rPr lang="en-US" dirty="0" smtClean="0"/>
              <a:t>When you make a decision about the treatment you will provide have the client’s best interest in mind. Sabin proposes following the following principles:</a:t>
            </a:r>
          </a:p>
          <a:p>
            <a:pPr marL="533400" indent="-533400">
              <a:buFont typeface="Wingdings" pitchFamily="-84" charset="2"/>
              <a:buAutoNum type="arabicPeriod"/>
            </a:pPr>
            <a:r>
              <a:rPr lang="en-US" dirty="0" smtClean="0"/>
              <a:t>Provide </a:t>
            </a:r>
            <a:r>
              <a:rPr lang="en-US" dirty="0"/>
              <a:t>services without “overtreatment</a:t>
            </a:r>
            <a:r>
              <a:rPr lang="en-US" dirty="0" smtClean="0"/>
              <a:t>”</a:t>
            </a:r>
          </a:p>
          <a:p>
            <a:pPr marL="533400" indent="-533400">
              <a:buFont typeface="Wingdings" pitchFamily="-84" charset="2"/>
              <a:buAutoNum type="arabicPeriod"/>
            </a:pPr>
            <a:r>
              <a:rPr lang="en-US" dirty="0" smtClean="0"/>
              <a:t>Offer the least costly </a:t>
            </a:r>
            <a:r>
              <a:rPr lang="en-US" dirty="0"/>
              <a:t>treatment </a:t>
            </a:r>
            <a:r>
              <a:rPr lang="en-US" dirty="0" smtClean="0"/>
              <a:t>plan</a:t>
            </a:r>
          </a:p>
          <a:p>
            <a:pPr marL="533400" indent="-533400">
              <a:buFont typeface="Wingdings" pitchFamily="-84" charset="2"/>
              <a:buAutoNum type="arabicPeriod"/>
            </a:pPr>
            <a:r>
              <a:rPr lang="en-US" dirty="0" smtClean="0"/>
              <a:t>Advocate for the client</a:t>
            </a:r>
          </a:p>
          <a:p>
            <a:pPr marL="533400" indent="-533400">
              <a:buFont typeface="Wingdings" pitchFamily="-84" charset="2"/>
              <a:buAutoNum type="arabicPeriod"/>
            </a:pPr>
            <a:r>
              <a:rPr lang="en-US" dirty="0" smtClean="0"/>
              <a:t>Make sure to obtain informed </a:t>
            </a:r>
            <a:r>
              <a:rPr lang="en-US" dirty="0"/>
              <a:t>consent</a:t>
            </a:r>
          </a:p>
          <a:p>
            <a:pPr marL="533400" indent="-533400">
              <a:buFont typeface="Wingdings" pitchFamily="-84" charset="2"/>
              <a:buNone/>
            </a:pPr>
            <a:endParaRPr lang="en-US" dirty="0"/>
          </a:p>
        </p:txBody>
      </p:sp>
    </p:spTree>
  </p:cSld>
  <p:clrMapOvr>
    <a:masterClrMapping/>
  </p:clrMapOvr>
  <p:transition>
    <p:pull/>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to Codes of ethics</a:t>
            </a:r>
            <a:endParaRPr lang="en-US" dirty="0"/>
          </a:p>
        </p:txBody>
      </p:sp>
      <p:sp>
        <p:nvSpPr>
          <p:cNvPr id="3" name="Content Placeholder 2"/>
          <p:cNvSpPr>
            <a:spLocks noGrp="1"/>
          </p:cNvSpPr>
          <p:nvPr>
            <p:ph idx="1"/>
          </p:nvPr>
        </p:nvSpPr>
        <p:spPr>
          <a:xfrm>
            <a:off x="533400" y="1801906"/>
            <a:ext cx="8153400" cy="4324257"/>
          </a:xfrm>
        </p:spPr>
        <p:txBody>
          <a:bodyPr/>
          <a:lstStyle/>
          <a:p>
            <a:r>
              <a:rPr lang="en-US" dirty="0" smtClean="0">
                <a:hlinkClick r:id="rId2"/>
              </a:rPr>
              <a:t>http://www.zurinstitute.com/ethicsofrecordkeeping.html#ACA2</a:t>
            </a:r>
            <a:endParaRPr lang="en-US" dirty="0" smtClean="0"/>
          </a:p>
          <a:p>
            <a:r>
              <a:rPr lang="en-US" dirty="0" smtClean="0">
                <a:hlinkClick r:id="rId3"/>
              </a:rPr>
              <a:t>http://www.zurinstitute.com/ethicsofrecordkeeping.html#APA2</a:t>
            </a:r>
            <a:endParaRPr lang="en-US" dirty="0" smtClean="0"/>
          </a:p>
          <a:p>
            <a:endParaRPr lang="en-US" dirty="0"/>
          </a:p>
        </p:txBody>
      </p:sp>
    </p:spTree>
  </p:cSld>
  <p:clrMapOvr>
    <a:masterClrMapping/>
  </p:clrMapOvr>
  <p:transition>
    <p:pull/>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AutoShape 2"/>
          <p:cNvSpPr>
            <a:spLocks noGrp="1" noChangeArrowheads="1"/>
          </p:cNvSpPr>
          <p:nvPr>
            <p:ph type="title"/>
          </p:nvPr>
        </p:nvSpPr>
        <p:spPr/>
        <p:txBody>
          <a:bodyPr/>
          <a:lstStyle/>
          <a:p>
            <a:pPr algn="ctr"/>
            <a:r>
              <a:rPr lang="en-US"/>
              <a:t>References</a:t>
            </a:r>
          </a:p>
        </p:txBody>
      </p:sp>
      <p:sp>
        <p:nvSpPr>
          <p:cNvPr id="60419" name="Rectangle 3"/>
          <p:cNvSpPr>
            <a:spLocks noGrp="1" noChangeArrowheads="1"/>
          </p:cNvSpPr>
          <p:nvPr>
            <p:ph idx="1"/>
          </p:nvPr>
        </p:nvSpPr>
        <p:spPr>
          <a:xfrm>
            <a:off x="838200" y="1447800"/>
            <a:ext cx="7693025" cy="5181600"/>
          </a:xfrm>
        </p:spPr>
        <p:txBody>
          <a:bodyPr>
            <a:normAutofit/>
          </a:bodyPr>
          <a:lstStyle/>
          <a:p>
            <a:pPr marL="365760">
              <a:spcBef>
                <a:spcPts val="800"/>
              </a:spcBef>
            </a:pPr>
            <a:r>
              <a:rPr lang="en-US" sz="2000" dirty="0"/>
              <a:t>American Counseling Association. (2005). </a:t>
            </a:r>
            <a:r>
              <a:rPr lang="en-US" sz="2000" i="1" dirty="0"/>
              <a:t>Code of ethics</a:t>
            </a:r>
            <a:r>
              <a:rPr lang="en-US" sz="2000" dirty="0"/>
              <a:t>. Alexandria, VA: Author.</a:t>
            </a:r>
          </a:p>
          <a:p>
            <a:pPr marL="365760">
              <a:spcBef>
                <a:spcPts val="800"/>
              </a:spcBef>
            </a:pPr>
            <a:r>
              <a:rPr lang="en-US" sz="2000" dirty="0" err="1"/>
              <a:t>Cottone</a:t>
            </a:r>
            <a:r>
              <a:rPr lang="en-US" sz="2000" dirty="0"/>
              <a:t>, R.R., &amp; </a:t>
            </a:r>
            <a:r>
              <a:rPr lang="en-US" sz="2000" dirty="0" err="1"/>
              <a:t>Tarvydas</a:t>
            </a:r>
            <a:r>
              <a:rPr lang="en-US" sz="2000" dirty="0"/>
              <a:t>, V.M. (Eds.) (1998). </a:t>
            </a:r>
            <a:r>
              <a:rPr lang="en-US" sz="2000" i="1" dirty="0"/>
              <a:t>Ethical and professional issues in 	counseling</a:t>
            </a:r>
            <a:r>
              <a:rPr lang="en-US" sz="2000" dirty="0"/>
              <a:t>.  Upper Saddle River, NJ: Prentice Hall.</a:t>
            </a:r>
          </a:p>
          <a:p>
            <a:pPr marL="365760">
              <a:spcBef>
                <a:spcPts val="800"/>
              </a:spcBef>
            </a:pPr>
            <a:r>
              <a:rPr lang="en-US" sz="2000" dirty="0"/>
              <a:t>Erickson, S.H. (1990). Counseling the irresponsible AIDS client: Guidelines for decision</a:t>
            </a:r>
            <a:r>
              <a:rPr lang="en-US" sz="2000" dirty="0" smtClean="0"/>
              <a:t> making</a:t>
            </a:r>
            <a:r>
              <a:rPr lang="en-US" sz="2000" dirty="0"/>
              <a:t>. </a:t>
            </a:r>
            <a:r>
              <a:rPr lang="en-US" sz="2000" i="1" dirty="0"/>
              <a:t>Journal of Counseling and Development</a:t>
            </a:r>
            <a:r>
              <a:rPr lang="en-US" sz="2000" dirty="0"/>
              <a:t>, </a:t>
            </a:r>
            <a:r>
              <a:rPr lang="en-US" sz="2000" i="1" dirty="0"/>
              <a:t>68</a:t>
            </a:r>
            <a:r>
              <a:rPr lang="en-US" sz="2000" dirty="0"/>
              <a:t>,454-455.</a:t>
            </a:r>
          </a:p>
          <a:p>
            <a:pPr marL="365760">
              <a:spcBef>
                <a:spcPts val="800"/>
              </a:spcBef>
            </a:pPr>
            <a:r>
              <a:rPr lang="en-US" sz="2000" dirty="0"/>
              <a:t>Gray, L.A., &amp; Harding, A.K. (1988). Confidentiality limits with clients who have the 	AIDS virus. </a:t>
            </a:r>
            <a:r>
              <a:rPr lang="en-US" sz="2000" i="1" dirty="0"/>
              <a:t>Journal of Counseling and Development,</a:t>
            </a:r>
            <a:r>
              <a:rPr lang="en-US" sz="2000" dirty="0"/>
              <a:t> </a:t>
            </a:r>
            <a:r>
              <a:rPr lang="en-US" sz="2000" i="1" dirty="0"/>
              <a:t>66,</a:t>
            </a:r>
            <a:r>
              <a:rPr lang="en-US" sz="2000" dirty="0"/>
              <a:t> 219-223.</a:t>
            </a:r>
          </a:p>
          <a:p>
            <a:pPr marL="365760">
              <a:spcBef>
                <a:spcPts val="800"/>
              </a:spcBef>
            </a:pPr>
            <a:r>
              <a:rPr lang="en-US" sz="2000" dirty="0"/>
              <a:t>Ritchie, M.H. (1986). Counseling the involuntary client. </a:t>
            </a:r>
            <a:r>
              <a:rPr lang="en-US" sz="2000" i="1" dirty="0"/>
              <a:t>Journal of Counseling and 	Development</a:t>
            </a:r>
            <a:r>
              <a:rPr lang="en-US" sz="2000" dirty="0"/>
              <a:t>, </a:t>
            </a:r>
            <a:r>
              <a:rPr lang="en-US" sz="2000" i="1" dirty="0"/>
              <a:t>64</a:t>
            </a:r>
            <a:r>
              <a:rPr lang="en-US" sz="2000" dirty="0"/>
              <a:t>, 516-518.</a:t>
            </a:r>
          </a:p>
          <a:p>
            <a:pPr>
              <a:lnSpc>
                <a:spcPct val="80000"/>
              </a:lnSpc>
              <a:buFont typeface="Wingdings" pitchFamily="-84" charset="2"/>
              <a:buNone/>
            </a:pPr>
            <a:endParaRPr lang="en-US" sz="1400" dirty="0"/>
          </a:p>
        </p:txBody>
      </p:sp>
    </p:spTree>
  </p:cSld>
  <p:clrMapOvr>
    <a:masterClrMapping/>
  </p:clrMapOvr>
  <p:transition>
    <p:pull/>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AutoShape 2"/>
          <p:cNvSpPr>
            <a:spLocks noGrp="1" noChangeArrowheads="1"/>
          </p:cNvSpPr>
          <p:nvPr>
            <p:ph type="title"/>
          </p:nvPr>
        </p:nvSpPr>
        <p:spPr/>
        <p:txBody>
          <a:bodyPr/>
          <a:lstStyle/>
          <a:p>
            <a:pPr algn="ctr"/>
            <a:r>
              <a:rPr lang="en-US" dirty="0"/>
              <a:t>References</a:t>
            </a:r>
            <a:r>
              <a:rPr lang="en-US" dirty="0" smtClean="0"/>
              <a:t> (Cont.)</a:t>
            </a:r>
            <a:endParaRPr lang="en-US" dirty="0"/>
          </a:p>
        </p:txBody>
      </p:sp>
      <p:sp>
        <p:nvSpPr>
          <p:cNvPr id="61443" name="Rectangle 3"/>
          <p:cNvSpPr>
            <a:spLocks noGrp="1" noChangeArrowheads="1"/>
          </p:cNvSpPr>
          <p:nvPr>
            <p:ph idx="1"/>
          </p:nvPr>
        </p:nvSpPr>
        <p:spPr/>
        <p:txBody>
          <a:bodyPr>
            <a:normAutofit fontScale="92500" lnSpcReduction="20000"/>
          </a:bodyPr>
          <a:lstStyle/>
          <a:p>
            <a:pPr>
              <a:lnSpc>
                <a:spcPct val="200000"/>
              </a:lnSpc>
              <a:spcBef>
                <a:spcPts val="0"/>
              </a:spcBef>
            </a:pPr>
            <a:r>
              <a:rPr lang="en-US" sz="2000" dirty="0"/>
              <a:t>Rooney, R.H. (1992). </a:t>
            </a:r>
            <a:r>
              <a:rPr lang="en-US" sz="2000" i="1" dirty="0"/>
              <a:t>Strategies for work with involuntary clients</a:t>
            </a:r>
            <a:r>
              <a:rPr lang="en-US" sz="2000" dirty="0"/>
              <a:t>. New York: Columbia</a:t>
            </a:r>
            <a:r>
              <a:rPr lang="en-US" sz="2000" dirty="0" smtClean="0"/>
              <a:t> University </a:t>
            </a:r>
            <a:r>
              <a:rPr lang="en-US" sz="2000" dirty="0"/>
              <a:t>Press.</a:t>
            </a:r>
          </a:p>
          <a:p>
            <a:pPr>
              <a:lnSpc>
                <a:spcPct val="200000"/>
              </a:lnSpc>
              <a:spcBef>
                <a:spcPts val="0"/>
              </a:spcBef>
            </a:pPr>
            <a:r>
              <a:rPr lang="en-US" sz="2000" dirty="0"/>
              <a:t>Sabin, J.E. (1996). Is managed care ethical care? In A. Lazarus (Ed.) </a:t>
            </a:r>
            <a:r>
              <a:rPr lang="en-US" sz="2000" i="1" dirty="0"/>
              <a:t>Controversies in</a:t>
            </a:r>
            <a:r>
              <a:rPr lang="en-US" sz="2000" i="1" dirty="0" smtClean="0"/>
              <a:t> managed </a:t>
            </a:r>
            <a:r>
              <a:rPr lang="en-US" sz="2000" i="1" dirty="0"/>
              <a:t>mental health care</a:t>
            </a:r>
            <a:r>
              <a:rPr lang="en-US" sz="2000" dirty="0"/>
              <a:t>, 115-128. Washington, DC: American Psychiatric</a:t>
            </a:r>
            <a:r>
              <a:rPr lang="en-US" sz="2000" dirty="0" smtClean="0"/>
              <a:t> Press</a:t>
            </a:r>
            <a:r>
              <a:rPr lang="en-US" sz="2000" dirty="0"/>
              <a:t>. </a:t>
            </a:r>
          </a:p>
          <a:p>
            <a:pPr>
              <a:lnSpc>
                <a:spcPct val="200000"/>
              </a:lnSpc>
              <a:spcBef>
                <a:spcPts val="0"/>
              </a:spcBef>
            </a:pPr>
            <a:r>
              <a:rPr lang="en-US" sz="2000" dirty="0" err="1"/>
              <a:t>Welfel</a:t>
            </a:r>
            <a:r>
              <a:rPr lang="en-US" sz="2000" dirty="0"/>
              <a:t>, E.R. (1998). </a:t>
            </a:r>
            <a:r>
              <a:rPr lang="en-US" sz="2000" i="1" dirty="0"/>
              <a:t>Ethics in counseling and psychotherapy: Standards, research, and</a:t>
            </a:r>
            <a:r>
              <a:rPr lang="en-US" sz="2000" i="1" dirty="0" smtClean="0"/>
              <a:t> emerging </a:t>
            </a:r>
            <a:r>
              <a:rPr lang="en-US" sz="2000" i="1" dirty="0"/>
              <a:t>issues.</a:t>
            </a:r>
            <a:r>
              <a:rPr lang="en-US" sz="2000" dirty="0"/>
              <a:t> Pacific Grove, CA: Brooks/Cole.</a:t>
            </a:r>
          </a:p>
          <a:p>
            <a:endParaRPr lang="en-US" sz="1400" dirty="0"/>
          </a:p>
        </p:txBody>
      </p:sp>
    </p:spTree>
  </p:cSld>
  <p:clrMapOvr>
    <a:masterClrMapping/>
  </p:clrMapOvr>
  <p:transition>
    <p:pull/>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Tradition">
  <a:themeElements>
    <a:clrScheme name="Tradition">
      <a:dk1>
        <a:srgbClr val="FFFFFF"/>
      </a:dk1>
      <a:lt1>
        <a:srgbClr val="000000"/>
      </a:lt1>
      <a:dk2>
        <a:srgbClr val="D28E11"/>
      </a:dk2>
      <a:lt2>
        <a:srgbClr val="F2E2AB"/>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Tradition">
      <a:majorFont>
        <a:latin typeface="Candara"/>
        <a:ea typeface=""/>
        <a:cs typeface=""/>
        <a:font script="Jpan" typeface="メイリオ"/>
      </a:majorFont>
      <a:minorFont>
        <a:latin typeface="Candara"/>
        <a:ea typeface=""/>
        <a:cs typeface=""/>
        <a:font script="Jpan" typeface="メイリオ"/>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2433</TotalTime>
  <Words>4174</Words>
  <Application>Microsoft Office PowerPoint</Application>
  <PresentationFormat>On-screen Show (4:3)</PresentationFormat>
  <Paragraphs>270</Paragraphs>
  <Slides>50</Slides>
  <Notes>0</Notes>
  <HiddenSlides>0</HiddenSlides>
  <MMClips>0</MMClips>
  <ScaleCrop>false</ScaleCrop>
  <HeadingPairs>
    <vt:vector size="4" baseType="variant">
      <vt:variant>
        <vt:lpstr>Design Template</vt:lpstr>
      </vt:variant>
      <vt:variant>
        <vt:i4>1</vt:i4>
      </vt:variant>
      <vt:variant>
        <vt:lpstr>Slide Titles</vt:lpstr>
      </vt:variant>
      <vt:variant>
        <vt:i4>50</vt:i4>
      </vt:variant>
    </vt:vector>
  </HeadingPairs>
  <TitlesOfParts>
    <vt:vector size="51" baseType="lpstr">
      <vt:lpstr>Tradition</vt:lpstr>
      <vt:lpstr>Ethical Issues in Mental Health Counseling</vt:lpstr>
      <vt:lpstr>Ethics class – 3 CEUs</vt:lpstr>
      <vt:lpstr>Objectives </vt:lpstr>
      <vt:lpstr>Values, beliefs &amp; principles:  </vt:lpstr>
      <vt:lpstr>Individual vs. Collective Values</vt:lpstr>
      <vt:lpstr>Value conflicts and practice</vt:lpstr>
      <vt:lpstr>What are ethics? </vt:lpstr>
      <vt:lpstr>Ethics (cont.)</vt:lpstr>
      <vt:lpstr>Code of ethics</vt:lpstr>
      <vt:lpstr>What is therapeutic?  </vt:lpstr>
      <vt:lpstr>Informed consent</vt:lpstr>
      <vt:lpstr> A.2. Informed Consent in the Counseling Relationship</vt:lpstr>
      <vt:lpstr>What motivates your ethical practice? </vt:lpstr>
      <vt:lpstr>Informed consent</vt:lpstr>
      <vt:lpstr>Informed consent (cont.)</vt:lpstr>
      <vt:lpstr>Ethical dilemmas and conflict of interest  </vt:lpstr>
      <vt:lpstr>Code of ethics</vt:lpstr>
      <vt:lpstr>Five golden principles</vt:lpstr>
      <vt:lpstr>Confidentiality</vt:lpstr>
      <vt:lpstr>Slide 20</vt:lpstr>
      <vt:lpstr>ACA code 2005</vt:lpstr>
      <vt:lpstr>Professional Responsibility</vt:lpstr>
      <vt:lpstr>Professional Responsibility (cont.)</vt:lpstr>
      <vt:lpstr>Patient’s rights</vt:lpstr>
      <vt:lpstr>Patient’s rights (cont’)</vt:lpstr>
      <vt:lpstr>Patient’s rights</vt:lpstr>
      <vt:lpstr>Termination </vt:lpstr>
      <vt:lpstr>Cultural Issues</vt:lpstr>
      <vt:lpstr>Sexual Contact with Clients</vt:lpstr>
      <vt:lpstr>TRUE  or FALSE</vt:lpstr>
      <vt:lpstr>Aroused by a client?</vt:lpstr>
      <vt:lpstr>Working with Clients with HIV or AIDS What does ACA say?</vt:lpstr>
      <vt:lpstr>Disclosures</vt:lpstr>
      <vt:lpstr>Reasons for Breaking Confidentiality</vt:lpstr>
      <vt:lpstr>Counseling and Technology</vt:lpstr>
      <vt:lpstr>Let’s first…</vt:lpstr>
      <vt:lpstr>HIPAA</vt:lpstr>
      <vt:lpstr>What is HIPAA?</vt:lpstr>
      <vt:lpstr>What is PHI</vt:lpstr>
      <vt:lpstr>Electronic form</vt:lpstr>
      <vt:lpstr>Covered entities</vt:lpstr>
      <vt:lpstr>Health care providers</vt:lpstr>
      <vt:lpstr>Covered entity?</vt:lpstr>
      <vt:lpstr>4 aspects of HIPAA</vt:lpstr>
      <vt:lpstr>What does the ACA Code of Ethics Say?</vt:lpstr>
      <vt:lpstr>Ethics and Managed Care</vt:lpstr>
      <vt:lpstr>Principles by Sabin (1996)</vt:lpstr>
      <vt:lpstr>Links to Codes of ethics</vt:lpstr>
      <vt:lpstr>References</vt:lpstr>
      <vt:lpstr>References (Cont.)</vt:lpstr>
    </vt:vector>
  </TitlesOfParts>
  <Company>Matt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Ethical Issues in Agency Counseling</dc:title>
  <dc:creator>Matt</dc:creator>
  <cp:keywords/>
  <cp:lastModifiedBy>Silvia  Casabianca</cp:lastModifiedBy>
  <cp:revision>86</cp:revision>
  <dcterms:created xsi:type="dcterms:W3CDTF">2012-09-12T05:41:11Z</dcterms:created>
  <dcterms:modified xsi:type="dcterms:W3CDTF">2012-09-12T05:41:12Z</dcterms:modified>
</cp:coreProperties>
</file>